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0743f2f51fe4542" /><Relationship Type="http://schemas.openxmlformats.org/officeDocument/2006/relationships/extended-properties" Target="/docProps/app.xml" Id="Rd0500d7c1b9d42fd" /><Relationship Type="http://schemas.openxmlformats.org/officeDocument/2006/relationships/officeDocument" Target="/ppt/presentation.xml" Id="R101ed87ac94e48e8" /></Relationships>
</file>

<file path=ppt/presentation.xml><?xml version="1.0" encoding="utf-8"?>
<p:presentation xmlns:p="http://schemas.openxmlformats.org/presentationml/2006/main">
  <p:sldMasterIdLst>
    <p:sldMasterId xmlns:r="http://schemas.openxmlformats.org/officeDocument/2006/relationships" id="2147483648" r:id="R57462451eb7f492f"/>
  </p:sldMasterIdLst>
  <p:notesMasterIdLst>
    <p:notesMasterId xmlns:r="http://schemas.openxmlformats.org/officeDocument/2006/relationships" r:id="R0363acded139478d"/>
  </p:notesMasterIdLst>
  <p:sldIdLst>
    <p:sldId xmlns:r="http://schemas.openxmlformats.org/officeDocument/2006/relationships" id="256" r:id="R698332e6551c4ee7"/>
    <p:sldId xmlns:r="http://schemas.openxmlformats.org/officeDocument/2006/relationships" id="257" r:id="Rad1104a8415f42ed"/>
    <p:sldId xmlns:r="http://schemas.openxmlformats.org/officeDocument/2006/relationships" id="258" r:id="R02539a6eecc44a45"/>
    <p:sldId xmlns:r="http://schemas.openxmlformats.org/officeDocument/2006/relationships" id="259" r:id="R5fd7678b51fb408b"/>
    <p:sldId xmlns:r="http://schemas.openxmlformats.org/officeDocument/2006/relationships" id="260" r:id="R6aa8591839a740c7"/>
    <p:sldId xmlns:r="http://schemas.openxmlformats.org/officeDocument/2006/relationships" id="261" r:id="R1019237f59794e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3b27221fd4240ca" /><Relationship Type="http://schemas.openxmlformats.org/officeDocument/2006/relationships/slideMaster" Target="/ppt/slideMasters/slideMaster1.xml" Id="R57462451eb7f492f" /><Relationship Type="http://schemas.openxmlformats.org/officeDocument/2006/relationships/notesMaster" Target="/ppt/notesMasters/notesMaster1.xml" Id="R0363acded139478d" /><Relationship Type="http://schemas.openxmlformats.org/officeDocument/2006/relationships/presProps" Target="/ppt/presProps.xml" Id="Rd88259a4aa604924" /><Relationship Type="http://schemas.openxmlformats.org/officeDocument/2006/relationships/tableStyles" Target="/ppt/tableStyles.xml" Id="R8475dbd475724166" /><Relationship Type="http://schemas.openxmlformats.org/officeDocument/2006/relationships/slide" Target="/ppt/slides/slide1.xml" Id="R698332e6551c4ee7" /><Relationship Type="http://schemas.openxmlformats.org/officeDocument/2006/relationships/slide" Target="/ppt/slides/slide2.xml" Id="Rad1104a8415f42ed" /><Relationship Type="http://schemas.openxmlformats.org/officeDocument/2006/relationships/slide" Target="/ppt/slides/slide3.xml" Id="R02539a6eecc44a45" /><Relationship Type="http://schemas.openxmlformats.org/officeDocument/2006/relationships/slide" Target="/ppt/slides/slide4.xml" Id="R5fd7678b51fb408b" /><Relationship Type="http://schemas.openxmlformats.org/officeDocument/2006/relationships/slide" Target="/ppt/slides/slide5.xml" Id="R6aa8591839a740c7" /><Relationship Type="http://schemas.openxmlformats.org/officeDocument/2006/relationships/slide" Target="/ppt/slides/slide6.xml" Id="R1019237f59794e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12f2afb3b847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9bd4aa0f2184ed8" /><Relationship Type="http://schemas.openxmlformats.org/officeDocument/2006/relationships/notesMaster" Target="/ppt/notesMasters/notesMaster1.xml" Id="R86961a9c3e1b4d1b" /></Relationships>
</file>

<file path=ppt/notesSlides/_rels/notesSlide2.xml.rels>&#65279;<?xml version="1.0" encoding="utf-8"?><Relationships xmlns="http://schemas.openxmlformats.org/package/2006/relationships"><Relationship Type="http://schemas.openxmlformats.org/officeDocument/2006/relationships/slide" Target="/ppt/slides/slide2.xml" Id="Rd49afdf534eb4211" /><Relationship Type="http://schemas.openxmlformats.org/officeDocument/2006/relationships/notesMaster" Target="/ppt/notesMasters/notesMaster1.xml" Id="R32ff1d48ea5d45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7b118906e50e4c51" /><Relationship Type="http://schemas.openxmlformats.org/officeDocument/2006/relationships/notesMaster" Target="/ppt/notesMasters/notesMaster1.xml" Id="R89f2a6600dcf49d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c3956e60db44f0e" /><Relationship Type="http://schemas.openxmlformats.org/officeDocument/2006/relationships/notesMaster" Target="/ppt/notesMasters/notesMaster1.xml" Id="Rce4a51542d3c40d3" /></Relationships>
</file>

<file path=ppt/notesSlides/_rels/notesSlide5.xml.rels>&#65279;<?xml version="1.0" encoding="utf-8"?><Relationships xmlns="http://schemas.openxmlformats.org/package/2006/relationships"><Relationship Type="http://schemas.openxmlformats.org/officeDocument/2006/relationships/slide" Target="/ppt/slides/slide5.xml" Id="R4f2d6b6d88e44243" /><Relationship Type="http://schemas.openxmlformats.org/officeDocument/2006/relationships/notesMaster" Target="/ppt/notesMasters/notesMaster1.xml" Id="R8286ffe84c684c3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38e598ddb804cc1" /><Relationship Type="http://schemas.openxmlformats.org/officeDocument/2006/relationships/notesMaster" Target="/ppt/notesMasters/notesMaster1.xml" Id="R783fc69a34ed414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Neutral factual evidence brief for the user’s proposed Set the Record initiative. This deck provides historical turnout and transparent illustrative arithmetic. It does not forecast election outcomes or estimate an initiative’s causal effect.</a:t>
            </a:r>
          </a:p>
          <a:p xmlns:a="http://schemas.openxmlformats.org/drawingml/2006/main">
            <a:r>
              <a:t/>
            </a:r>
          </a:p>
          <a:p xmlns:a="http://schemas.openxmlformats.org/drawingml/2006/main">
            <a:r>
              <a:t>Sources checked September 17, 2026:</a:t>
            </a:r>
          </a:p>
          <a:p xmlns:a="http://schemas.openxmlformats.org/drawingml/2006/main">
            <a:r>
              <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Published turnout values are50.05% for2018 and46.12% for2022. The eligible population is estimated, while ballots counted come from election officials. The 2022 source page shows updateOctober6,2024. This deck records source verification separately on September17,2026. Limited factual excerpt and attribution only.</a:t>
            </a:r>
          </a:p>
          <a:p xmlns:a="http://schemas.openxmlformats.org/drawingml/2006/main">
            <a:r>
              <a:t/>
            </a:r>
          </a:p>
          <a:p xmlns:a="http://schemas.openxmlformats.org/drawingml/2006/main">
            <a:r>
              <a:t>Sources checked September 17, 2026:</a:t>
            </a:r>
          </a:p>
          <a:p xmlns:a="http://schemas.openxmlformats.org/drawingml/2006/main">
            <a:r>
              <a:t>https://election.lab.ufl.edu/voter-turnout/2018-general-election-turnout-rates/</a:t>
            </a:r>
          </a:p>
          <a:p xmlns:a="http://schemas.openxmlformats.org/drawingml/2006/main">
            <a:r>
              <a:t>https://election.lab.ufl.edu/voter-turnout/2022-general-election-turnout/</a:t>
            </a:r>
          </a:p>
          <a:p xmlns:a="http://schemas.openxmlformats.org/drawingml/2006/main">
            <a:r>
              <a:t>https://election.lab.ufl.edu/data-downloads/turnoutdata/US_VEP_Turnout_Rates_v1.4.csv</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Cross-country context only. Electoral systems, registration rules, denominators and voting obligations differ. Australia and Brazil have compulsory voting with exceptions. India includes postal ballots and excludes the uncontested Surat seat. These examples are selected completed elections, not an assertion that all are each country’s latest election. “Midterm” does not describe an equivalent election worldwide.</a:t>
            </a:r>
          </a:p>
          <a:p xmlns:a="http://schemas.openxmlformats.org/drawingml/2006/main">
            <a:r>
              <a:t/>
            </a:r>
          </a:p>
          <a:p xmlns:a="http://schemas.openxmlformats.org/drawingml/2006/main">
            <a:r>
              <a:t>Sources checked September 17, 2026:</a:t>
            </a:r>
          </a:p>
          <a:p xmlns:a="http://schemas.openxmlformats.org/drawingml/2006/main">
            <a:r>
              <a:t>https://results.aec.gov.au/31496/Website/HouseTurnoutByState-31496.htm</a:t>
            </a:r>
          </a:p>
          <a:p xmlns:a="http://schemas.openxmlformats.org/drawingml/2006/main">
            <a:r>
              <a:t>https://www.tse.jus.br/comunicacao/noticias/2022/Outubro/100-das-secoes-totalizadas-confira-como-ficou-o-quadro-eleitoral-apos-o-1o-turno</a:t>
            </a:r>
          </a:p>
          <a:p xmlns:a="http://schemas.openxmlformats.org/drawingml/2006/main">
            <a:r>
              <a:t>https://www.bundeswahlleiterin.de/en/bundestagswahlen/2025/ergebnisse/bund-99.html</a:t>
            </a:r>
          </a:p>
          <a:p xmlns:a="http://schemas.openxmlformats.org/drawingml/2006/main">
            <a:r>
              <a:t>https://www.eci.gov.in/EBooks/atlas-2024/files/basic-html/page27.html</a:t>
            </a:r>
          </a:p>
          <a:p xmlns:a="http://schemas.openxmlformats.org/drawingml/2006/main">
            <a:r>
              <a:t>https://www.electionresults.govt.nz/electionresults_2023/statistics/party-votes-and-turnout-by-electorate.html</a:t>
            </a:r>
          </a:p>
          <a:p xmlns:a="http://schemas.openxmlformats.org/drawingml/2006/main">
            <a:r>
              <a:t>https://www.idea.int/data-tools/data/voter-turnout-database</a:t>
            </a:r>
          </a:p>
          <a:p xmlns:a="http://schemas.openxmlformats.org/drawingml/2006/main">
            <a:r>
              <a:t>https://www.idea.int/data-tools/data/voter-turnout-database/compulsory-voting</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VEP, registration and voting-age denominators answer different questions. U.S. VEP removes estimated ineligible adults and includes eligible overseas voters at the national level. International IDEA provides registered-voter and voting-age measures. Comparisons should state the denominator and election type, with relevant voting obligations. The international table in this deck is selected context, not a harmonized ranking.</a:t>
            </a:r>
          </a:p>
          <a:p xmlns:a="http://schemas.openxmlformats.org/drawingml/2006/main">
            <a:r>
              <a:t/>
            </a:r>
          </a:p>
          <a:p xmlns:a="http://schemas.openxmlformats.org/drawingml/2006/main">
            <a:r>
              <a:t>Sources checked September 17, 2026:</a:t>
            </a:r>
          </a:p>
          <a:p xmlns:a="http://schemas.openxmlformats.org/drawingml/2006/main">
            <a:r>
              <a:t>https://election.lab.ufl.edu/voter-turnout/2022-general-election-turnout/</a:t>
            </a:r>
          </a:p>
          <a:p xmlns:a="http://schemas.openxmlformats.org/drawingml/2006/main">
            <a:r>
              <a:t>https://www.idea.int/data-tools/data/voter-turnout-database</a:t>
            </a:r>
          </a:p>
          <a:p xmlns:a="http://schemas.openxmlformats.org/drawingml/2006/main">
            <a:r>
              <a:t>https://www.idea.int/data-tools/data/voter-turnout-database/compulsory-voting</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Scenario selected to explain scale. Assumed eligible population=250,000,000; baseline turnout=0.4612; target turnout=0.5010; baseline ballots=115,300,000; target ballots=125,250,000; gap=9,950,000. One percentage point at this assumed population equals2,500,000 ballots. Baseline borrows the published 2022 UF rate but is not a forecast for 2026. Target 50.10% is above the rounded 2018 modern benchmark50.05%. Actual record assessment needs final counts and a consistent final denominator. This equation does not estimate causation.</a:t>
            </a:r>
          </a:p>
          <a:p xmlns:a="http://schemas.openxmlformats.org/drawingml/2006/main">
            <a:r>
              <a:t/>
            </a:r>
          </a:p>
          <a:p xmlns:a="http://schemas.openxmlformats.org/drawingml/2006/main">
            <a:r>
              <a:t>Sources checked September 17, 2026:</a:t>
            </a:r>
          </a:p>
          <a:p xmlns:a="http://schemas.openxmlformats.org/drawingml/2006/main">
            <a:r>
              <a:t>https://election.lab.ufl.edu/voter-turnout/2018-general-election-turnout-rates/</a:t>
            </a:r>
          </a:p>
          <a:p xmlns:a="http://schemas.openxmlformats.org/drawingml/2006/main">
            <a:r>
              <a:t>https://election.lab.ufl.edu/voter-turnout/2022-general-election-turnout/</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Measurement distinction, not an empirical effect-size claim. Aggregate turnout counts do not identify votes caused by an initiative. A causal estimate requires an appropriate study design and explicit assumptions. No such project-specific study or effect estimate was supplied. Reach, attendance, registrations and ballots are different quantities. The9.95million example is arithmetic under stated assumptions, not an estimate of influence.</a:t>
            </a:r>
          </a:p>
          <a:p xmlns:a="http://schemas.openxmlformats.org/drawingml/2006/main">
            <a:r>
              <a:t/>
            </a:r>
          </a:p>
          <a:p xmlns:a="http://schemas.openxmlformats.org/drawingml/2006/main">
            <a:r>
              <a:t>Sources checked September 17, 2026:</a:t>
            </a:r>
          </a:p>
          <a:p xmlns:a="http://schemas.openxmlformats.org/drawingml/2006/main">
            <a:r>
              <a:t>https://election.lab.ufl.edu/voter-turnout/2022-general-election-turnout/</a:t>
            </a:r>
          </a:p>
          <a:p xmlns:a="http://schemas.openxmlformats.org/drawingml/2006/main">
            <a:r>
              <a:t>https://www.idea.int/data-tools/data/voter-turnout-database</a:t>
            </a:r>
          </a:p>
          <a:p xmlns:a="http://schemas.openxmlformats.org/drawingml/2006/main">
            <a:r>
              <a:t/>
            </a:r>
          </a:p>
          <a:p xmlns:a="http://schemas.openxmlformats.org/drawingml/2006/main">
            <a:r>
              <a:t>Election.org branding uses original supplied artwork. The initiative is a proposal, not an announced event or a measured turnout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a379d8e90844ed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8d7d51d31da4dc5" /><Relationship Type="http://schemas.openxmlformats.org/officeDocument/2006/relationships/slideLayout" Target="/ppt/slideLayouts/slideLayout1.xml" Id="R5155f54221244d9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55f54221244d9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748ec27128d4c1d" /><Relationship Type="http://schemas.openxmlformats.org/officeDocument/2006/relationships/image" Target="/ppt/media/image.png" Id="R4dd94e34ecff4088" /><Relationship Type="http://schemas.openxmlformats.org/officeDocument/2006/relationships/notesSlide" Target="/ppt/notesSlides/notesSlide1.xml" Id="R3d48fc84c7634cf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bc26132cee2452c" /><Relationship Type="http://schemas.openxmlformats.org/officeDocument/2006/relationships/chart" Target="/ppt/slides/charts/chart1.xml" Id="R8d0b8b841c2a4fdd" /><Relationship Type="http://schemas.openxmlformats.org/officeDocument/2006/relationships/notesSlide" Target="/ppt/notesSlides/notesSlide2.xml" Id="R0563d3c6fc4348a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d9e73c2c41d4e22" /><Relationship Type="http://schemas.openxmlformats.org/officeDocument/2006/relationships/notesSlide" Target="/ppt/notesSlides/notesSlide3.xml" Id="Rf15d101af4114b8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a0d1911f931424b" /><Relationship Type="http://schemas.openxmlformats.org/officeDocument/2006/relationships/notesSlide" Target="/ppt/notesSlides/notesSlide4.xml" Id="Rf594a636363548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fa055b1b28c4054" /><Relationship Type="http://schemas.openxmlformats.org/officeDocument/2006/relationships/notesSlide" Target="/ppt/notesSlides/notesSlide5.xml" Id="R532034dd687a43a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56f4de6f21441d8" /><Relationship Type="http://schemas.openxmlformats.org/officeDocument/2006/relationships/notesSlide" Target="/ppt/notesSlides/notesSlide6.xml" Id="R9e073e2baf544b7a"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Share of voting-eligible population</c:v>
          </c:tx>
          <c:spPr>
            <a:solidFill xmlns:a="http://schemas.openxmlformats.org/drawingml/2006/main">
              <a:srgbClr val="2B4E8E"/>
            </a:solidFill>
          </c:spPr>
          <c:dPt>
            <c:idx val="0"/>
            <c:invertIfNegative val="0"/>
            <c:spPr>
              <a:solidFill xmlns:a="http://schemas.openxmlformats.org/drawingml/2006/main">
                <a:srgbClr val="1E3A6E"/>
              </a:solidFill>
            </c:spPr>
          </c:dPt>
          <c:dPt>
            <c:idx val="1"/>
            <c:invertIfNegative val="0"/>
            <c:spPr>
              <a:solidFill xmlns:a="http://schemas.openxmlformats.org/drawingml/2006/main">
                <a:srgbClr val="B3272D"/>
              </a:solidFill>
            </c:spPr>
          </c:dPt>
          <c:cat>
            <c:strRef>
              <c:f>'Chart Data'!$A$2:$A$3</c:f>
              <c:strCache>
                <c:ptCount val="2"/>
                <c:pt idx="0">
                  <c:v>2018 midterm</c:v>
                </c:pt>
                <c:pt idx="1">
                  <c:v>2022 midterm</c:v>
                </c:pt>
              </c:strCache>
            </c:strRef>
          </c:cat>
          <c:val>
            <c:numRef>
              <c:f>'Chart Data'!$B$2:$B$3</c:f>
              <c:numCache>
                <c:formatCode>0.00%</c:formatCode>
                <c:ptCount val="2"/>
                <c:pt idx="0">
                  <c:v>0.5005</c:v>
                </c:pt>
                <c:pt idx="1">
                  <c:v>0.4612</c:v>
                </c:pt>
              </c:numCache>
            </c:numRef>
          </c:val>
        </c:ser>
        <c:dLbls>
          <c:txPr>
            <a:bodyPr xmlns:a="http://schemas.openxmlformats.org/drawingml/2006/main" anchorCtr="1"/>
            <a:lstStyle xmlns:a="http://schemas.openxmlformats.org/drawingml/2006/main"/>
            <a:p xmlns:a="http://schemas.openxmlformats.org/drawingml/2006/main">
              <a:pPr>
                <a:defRPr sz="2175" b="1">
                  <a:solidFill>
                    <a:srgbClr val="1E3A6E"/>
                  </a:solidFill>
                  <a:latin typeface="Helvetica Neue"/>
                  <a:ea typeface="Helvetica Neue"/>
                  <a:cs typeface="Helvetica Neue"/>
                </a:defRPr>
              </a:pPr>
            </a:p>
          </c:txPr>
          <c:dLblPos val="outEnd"/>
          <c:showLegendKey val="0"/>
          <c:showVal val="1"/>
          <c:showCatName val="0"/>
          <c:showSerName val="0"/>
          <c:showPercent val="0"/>
          <c:showBubbleSize val="0"/>
          <c:showLeaderLines val="0"/>
        </c:dLbls>
        <c:gapWidth val="13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FE5EC"/>
            </a:solidFill>
          </a:ln>
        </c:spPr>
        <c:txPr>
          <a:bodyPr xmlns:a="http://schemas.openxmlformats.org/drawingml/2006/main" anchorCtr="1"/>
          <a:lstStyle xmlns:a="http://schemas.openxmlformats.org/drawingml/2006/main"/>
          <a:p xmlns:a="http://schemas.openxmlformats.org/drawingml/2006/main">
            <a:pPr>
              <a:defRPr sz="1725">
                <a:solidFill>
                  <a:srgbClr val="202936"/>
                </a:solidFill>
                <a:latin typeface="Helvetica Neue"/>
                <a:ea typeface="Helvetica Neue"/>
                <a:cs typeface="Helvetica Neue"/>
              </a:defRPr>
            </a:pPr>
          </a:p>
        </c:txPr>
        <c:crossAx val="48672768"/>
      </c:catAx>
      <c:valAx>
        <c:axId val="48672768"/>
        <c:scaling>
          <c:orientation val="minMax"/>
          <c:max val="0.6"/>
          <c:min val="0"/>
        </c:scaling>
        <c:delete val="0"/>
        <c:axPos val="l"/>
        <c:majorGridlines>
          <c:spPr>
            <a:ln xmlns:a="http://schemas.openxmlformats.org/drawingml/2006/main" w="9525">
              <a:solidFill>
                <a:srgbClr val="DFE5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66273"/>
                </a:solidFill>
                <a:latin typeface="Helvetica Neue"/>
                <a:ea typeface="Helvetica Neue"/>
                <a:cs typeface="Helvetica Neue"/>
              </a:defRPr>
            </a:pPr>
          </a:p>
        </c:txPr>
        <c:crossAx val="48650112"/>
        <c:crossBetween val="between"/>
        <c:majorUnit val="0.1"/>
      </c:valAx>
      <c:spPr>
        <a:solidFill xmlns:a="http://schemas.openxmlformats.org/drawingml/2006/main">
          <a:srgbClr val="F7F7F5"/>
        </a:solidFill>
        <a:ln xmlns:a="http://schemas.openxmlformats.org/drawingml/2006/main" w="0">
          <a:noFill/>
        </a:ln>
      </c:spPr>
    </c:plotArea>
    <c:plotVisOnly val="1"/>
  </c:chart>
  <c:spPr>
    <a:solidFill xmlns:a="http://schemas.openxmlformats.org/drawingml/2006/main">
      <a:srgbClr val="F7F7F5"/>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22344"/>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4dd94e34ecff4088"/>
          <a:stretch xmlns:a="http://schemas.openxmlformats.org/drawingml/2006/main"/>
        </p:blipFill>
        <p:spPr>
          <a:xfrm xmlns:a="http://schemas.openxmlformats.org/drawingml/2006/main">
            <a:off x="590550" y="409575"/>
            <a:ext cx="666750" cy="6667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0513BD6-DDCB-4369-8218-A66187658733}"/>
              </a:ext>
            </a:extLst>
          </p:cNvPr>
          <p:cNvSpPr>
            <a:spLocks xmlns:a="http://schemas.openxmlformats.org/drawingml/2006/main" noGrp="1"/>
          </p:cNvSpPr>
          <p:nvPr/>
        </p:nvSpPr>
        <p:spPr>
          <a:xfrm xmlns:a="http://schemas.openxmlformats.org/drawingml/2006/main">
            <a:off x="1438275" y="619125"/>
            <a:ext cx="571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FFFFFF"/>
                </a:solidFill>
                <a:latin typeface="Helvetica Neue"/>
                <a:ea typeface="Helvetica Neue"/>
                <a:cs typeface="Helvetica Neue"/>
              </a:defRPr>
            </a:pPr>
            <a:r>
              <a:rPr sz="1875" b="1">
                <a:solidFill>
                  <a:srgbClr val="FFFFFF"/>
                </a:solidFill>
                <a:latin typeface="Helvetica Neue"/>
                <a:ea typeface="Helvetica Neue"/>
                <a:cs typeface="Helvetica Neue"/>
              </a:rPr>
              <a:t>ELECTION.ORG</a:t>
            </a:r>
          </a:p>
        </p:txBody>
      </p:sp>
      <p:sp>
        <p:nvSpPr>
          <p:cNvPr id="3" name="">
            <a:extLst xmlns:a="http://schemas.openxmlformats.org/drawingml/2006/main">
              <a:ext uri="{FF2B5EF4-FFF2-40B4-BE49-F238E27FC236}">
                <a16:creationId xmlns:a16="http://schemas.microsoft.com/office/drawing/2014/main" id="{9FBBA9A7-40A9-4C63-AC5C-6324F559A997}"/>
              </a:ext>
            </a:extLst>
          </p:cNvPr>
          <p:cNvSpPr>
            <a:spLocks xmlns:a="http://schemas.openxmlformats.org/drawingml/2006/main" noGrp="1"/>
          </p:cNvSpPr>
          <p:nvPr/>
        </p:nvSpPr>
        <p:spPr>
          <a:xfrm xmlns:a="http://schemas.openxmlformats.org/drawingml/2006/main">
            <a:off x="609600" y="2000250"/>
            <a:ext cx="10763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7950" b="1">
                <a:solidFill>
                  <a:srgbClr val="FFFFFF"/>
                </a:solidFill>
                <a:latin typeface="Georgia"/>
                <a:ea typeface="Georgia"/>
                <a:cs typeface="Georgia"/>
              </a:defRPr>
            </a:pPr>
            <a:r>
              <a:rPr sz="7950" b="1">
                <a:solidFill>
                  <a:srgbClr val="FFFFFF"/>
                </a:solidFill>
                <a:latin typeface="Georgia"/>
                <a:ea typeface="Georgia"/>
                <a:cs typeface="Georgia"/>
              </a:rPr>
              <a:t>Turnout, in context</a:t>
            </a:r>
          </a:p>
        </p:txBody>
      </p:sp>
      <p:sp>
        <p:nvSpPr>
          <p:cNvPr id="4" name="">
            <a:extLst xmlns:a="http://schemas.openxmlformats.org/drawingml/2006/main">
              <a:ext uri="{FF2B5EF4-FFF2-40B4-BE49-F238E27FC236}">
                <a16:creationId xmlns:a16="http://schemas.microsoft.com/office/drawing/2014/main" id="{13C199D6-FC86-48CE-B1C3-EA0E26DD5328}"/>
              </a:ext>
            </a:extLst>
          </p:cNvPr>
          <p:cNvSpPr>
            <a:spLocks xmlns:a="http://schemas.openxmlformats.org/drawingml/2006/main" noGrp="1"/>
          </p:cNvSpPr>
          <p:nvPr/>
        </p:nvSpPr>
        <p:spPr>
          <a:xfrm xmlns:a="http://schemas.openxmlformats.org/drawingml/2006/main">
            <a:off x="647700" y="4429125"/>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DFE5EC"/>
                </a:solidFill>
                <a:latin typeface="Helvetica Neue"/>
                <a:ea typeface="Helvetica Neue"/>
                <a:cs typeface="Helvetica Neue"/>
              </a:defRPr>
            </a:pPr>
            <a:r>
              <a:rPr sz="2325" b="0">
                <a:solidFill>
                  <a:srgbClr val="DFE5EC"/>
                </a:solidFill>
                <a:latin typeface="Helvetica Neue"/>
                <a:ea typeface="Helvetica Neue"/>
                <a:cs typeface="Helvetica Neue"/>
              </a:rPr>
              <a:t>The numbers behind Set the Record</a:t>
            </a:r>
          </a:p>
        </p:txBody>
      </p:sp>
      <p:sp>
        <p:nvSpPr>
          <p:cNvPr id="5" name="">
            <a:extLst xmlns:a="http://schemas.openxmlformats.org/drawingml/2006/main">
              <a:ext uri="{FF2B5EF4-FFF2-40B4-BE49-F238E27FC236}">
                <a16:creationId xmlns:a16="http://schemas.microsoft.com/office/drawing/2014/main" id="{8120CDB1-61F3-4425-8DDF-E0E87A1DCF07}"/>
              </a:ext>
            </a:extLst>
          </p:cNvPr>
          <p:cNvSpPr>
            <a:spLocks xmlns:a="http://schemas.openxmlformats.org/drawingml/2006/main" noGrp="1"/>
          </p:cNvSpPr>
          <p:nvPr/>
        </p:nvSpPr>
        <p:spPr>
          <a:xfrm xmlns:a="http://schemas.openxmlformats.org/drawingml/2006/main">
            <a:off x="647700" y="6162675"/>
            <a:ext cx="1009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FFB6B9"/>
                </a:solidFill>
                <a:latin typeface="Helvetica Neue"/>
                <a:ea typeface="Helvetica Neue"/>
                <a:cs typeface="Helvetica Neue"/>
              </a:defRPr>
            </a:pPr>
            <a:r>
              <a:rPr sz="1350" b="0">
                <a:solidFill>
                  <a:srgbClr val="FFB6B9"/>
                </a:solidFill>
                <a:latin typeface="Helvetica Neue"/>
                <a:ea typeface="Helvetica Neue"/>
                <a:cs typeface="Helvetica Neue"/>
              </a:rPr>
              <a:t>Evidence brief  /  Sources checked September 17, 2026</a:t>
            </a:r>
          </a:p>
        </p:txBody>
      </p:sp>
    </p:spTree>
    <p:extLst>
      <p:ext uri="{BB962C8B-B14F-4D97-AF65-F5344CB8AC3E}">
        <p14:creationId xmlns:p14="http://schemas.microsoft.com/office/powerpoint/2010/main" val="1193407719"/>
      </p:ext>
    </p:extLst>
  </p:cSld>
</p:sld>
</file>

<file path=ppt/slides/slide2.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C0CFDFF-3609-4D8E-8F88-69B3A5B71564}"/>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FE21325C-DF92-428C-AE26-96BE9AD1A832}"/>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02</a:t>
            </a:r>
          </a:p>
        </p:txBody>
      </p:sp>
      <p:sp>
        <p:nvSpPr>
          <p:cNvPr id="3" name="">
            <a:extLst xmlns:a="http://schemas.openxmlformats.org/drawingml/2006/main">
              <a:ext uri="{FF2B5EF4-FFF2-40B4-BE49-F238E27FC236}">
                <a16:creationId xmlns:a16="http://schemas.microsoft.com/office/drawing/2014/main" id="{7459493E-9950-4D16-BEEA-899C506A74B8}"/>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U.S. midterm turnout</a:t>
            </a:r>
          </a:p>
        </p:txBody>
      </p:sp>
      <p:sp>
        <p:nvSpPr>
          <p:cNvPr id="4" name="">
            <a:extLst xmlns:a="http://schemas.openxmlformats.org/drawingml/2006/main">
              <a:ext uri="{FF2B5EF4-FFF2-40B4-BE49-F238E27FC236}">
                <a16:creationId xmlns:a16="http://schemas.microsoft.com/office/drawing/2014/main" id="{BE2714A3-810E-4027-96D5-76944B01D0DD}"/>
              </a:ext>
            </a:extLst>
          </p:cNvPr>
          <p:cNvSpPr>
            <a:spLocks xmlns:a="http://schemas.openxmlformats.org/drawingml/2006/main" noGrp="1"/>
          </p:cNvSpPr>
          <p:nvPr/>
        </p:nvSpPr>
        <p:spPr>
          <a:xfrm xmlns:a="http://schemas.openxmlformats.org/drawingml/2006/main">
            <a:off x="609600" y="1866900"/>
            <a:ext cx="109728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273"/>
                </a:solidFill>
                <a:latin typeface="Helvetica Neue"/>
                <a:ea typeface="Helvetica Neue"/>
                <a:cs typeface="Helvetica Neue"/>
              </a:defRPr>
            </a:pPr>
            <a:r>
              <a:rPr sz="1800" b="0">
                <a:solidFill>
                  <a:srgbClr val="566273"/>
                </a:solidFill>
                <a:latin typeface="Helvetica Neue"/>
                <a:ea typeface="Helvetica Neue"/>
                <a:cs typeface="Helvetica Neue"/>
              </a:rPr>
              <a:t>Ballots counted, divided by the estimated voting-eligible population.</a:t>
            </a:r>
          </a:p>
        </p:txBody>
      </p:sp>
      <p:graphicFrame>
        <p:nvGraphicFramePr>
          <p:cNvPr id="15" name="Chart"/>
          <p:cNvGraphicFramePr/>
          <p:nvPr/>
        </p:nvGraphicFramePr>
        <p:xfrm>
          <a:off xmlns:a="http://schemas.openxmlformats.org/drawingml/2006/main" x="609600" y="2638425"/>
          <a:ext xmlns:a="http://schemas.openxmlformats.org/drawingml/2006/main" cx="7381875" cy="2971800"/>
        </p:xfrm>
        <a:graphic xmlns:a="http://schemas.openxmlformats.org/drawingml/2006/main">
          <a:graphicData uri="http://schemas.openxmlformats.org/drawingml/2006/chart">
            <c:chart xmlns:r="http://schemas.openxmlformats.org/officeDocument/2006/relationships" xmlns:c="http://schemas.openxmlformats.org/drawingml/2006/chart" r:id="R8d0b8b841c2a4fdd"/>
          </a:graphicData>
        </a:graphic>
      </p:graphicFrame>
      <p:sp>
        <p:nvSpPr>
          <p:cNvPr id="6" name="">
            <a:extLst xmlns:a="http://schemas.openxmlformats.org/drawingml/2006/main">
              <a:ext uri="{FF2B5EF4-FFF2-40B4-BE49-F238E27FC236}">
                <a16:creationId xmlns:a16="http://schemas.microsoft.com/office/drawing/2014/main" id="{F0859FEB-E140-4D2E-87CA-46C460CC3BFF}"/>
              </a:ext>
            </a:extLst>
          </p:cNvPr>
          <p:cNvSpPr>
            <a:spLocks xmlns:a="http://schemas.openxmlformats.org/drawingml/2006/main" noGrp="1"/>
          </p:cNvSpPr>
          <p:nvPr/>
        </p:nvSpPr>
        <p:spPr>
          <a:xfrm xmlns:a="http://schemas.openxmlformats.org/drawingml/2006/main">
            <a:off x="8524875" y="2571750"/>
            <a:ext cx="2952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1">
                <a:solidFill>
                  <a:srgbClr val="1E3A6E"/>
                </a:solidFill>
                <a:latin typeface="Helvetica Neue"/>
                <a:ea typeface="Helvetica Neue"/>
                <a:cs typeface="Helvetica Neue"/>
              </a:defRPr>
            </a:pPr>
            <a:r>
              <a:rPr sz="1800" b="1">
                <a:solidFill>
                  <a:srgbClr val="1E3A6E"/>
                </a:solidFill>
                <a:latin typeface="Helvetica Neue"/>
                <a:ea typeface="Helvetica Neue"/>
                <a:cs typeface="Helvetica Neue"/>
              </a:rPr>
              <a:t>2018</a:t>
            </a:r>
          </a:p>
        </p:txBody>
      </p:sp>
      <p:sp>
        <p:nvSpPr>
          <p:cNvPr id="7" name="">
            <a:extLst xmlns:a="http://schemas.openxmlformats.org/drawingml/2006/main">
              <a:ext uri="{FF2B5EF4-FFF2-40B4-BE49-F238E27FC236}">
                <a16:creationId xmlns:a16="http://schemas.microsoft.com/office/drawing/2014/main" id="{E1CB9287-9F0C-49DF-A592-19FD29D3C6C3}"/>
              </a:ext>
            </a:extLst>
          </p:cNvPr>
          <p:cNvSpPr>
            <a:spLocks xmlns:a="http://schemas.openxmlformats.org/drawingml/2006/main" noGrp="1"/>
          </p:cNvSpPr>
          <p:nvPr/>
        </p:nvSpPr>
        <p:spPr>
          <a:xfrm xmlns:a="http://schemas.openxmlformats.org/drawingml/2006/main">
            <a:off x="8524875" y="3019425"/>
            <a:ext cx="2952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202936"/>
                </a:solidFill>
                <a:latin typeface="Helvetica Neue"/>
                <a:ea typeface="Helvetica Neue"/>
                <a:cs typeface="Helvetica Neue"/>
              </a:defRPr>
            </a:pPr>
            <a:r>
              <a:rPr sz="1950" b="0">
                <a:solidFill>
                  <a:srgbClr val="202936"/>
                </a:solidFill>
                <a:latin typeface="Helvetica Neue"/>
                <a:ea typeface="Helvetica Neue"/>
                <a:cs typeface="Helvetica Neue"/>
              </a:rPr>
              <a:t>118,581,921 ballots</a:t>
            </a:r>
          </a:p>
          <a:p xmlns:a="http://schemas.openxmlformats.org/drawingml/2006/main">
            <a:pPr algn="l">
              <a:defRPr sz="1950" b="0">
                <a:solidFill>
                  <a:srgbClr val="202936"/>
                </a:solidFill>
                <a:latin typeface="Helvetica Neue"/>
                <a:ea typeface="Helvetica Neue"/>
                <a:cs typeface="Helvetica Neue"/>
              </a:defRPr>
            </a:pPr>
            <a:r>
              <a:rPr sz="1950" b="0">
                <a:solidFill>
                  <a:srgbClr val="202936"/>
                </a:solidFill>
                <a:latin typeface="Helvetica Neue"/>
                <a:ea typeface="Helvetica Neue"/>
                <a:cs typeface="Helvetica Neue"/>
              </a:rPr>
              <a:t>236,918,088 eligible</a:t>
            </a:r>
          </a:p>
        </p:txBody>
      </p:sp>
      <p:sp>
        <p:nvSpPr>
          <p:cNvPr id="8" name="">
            <a:extLst xmlns:a="http://schemas.openxmlformats.org/drawingml/2006/main">
              <a:ext uri="{FF2B5EF4-FFF2-40B4-BE49-F238E27FC236}">
                <a16:creationId xmlns:a16="http://schemas.microsoft.com/office/drawing/2014/main" id="{B4CBD79B-ACA1-4E3C-802D-E984B5BDC7EA}"/>
              </a:ext>
            </a:extLst>
          </p:cNvPr>
          <p:cNvSpPr>
            <a:spLocks xmlns:a="http://schemas.openxmlformats.org/drawingml/2006/main" noGrp="1"/>
          </p:cNvSpPr>
          <p:nvPr/>
        </p:nvSpPr>
        <p:spPr>
          <a:xfrm xmlns:a="http://schemas.openxmlformats.org/drawingml/2006/main">
            <a:off x="8524875" y="4343400"/>
            <a:ext cx="2952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1">
                <a:solidFill>
                  <a:srgbClr val="1E3A6E"/>
                </a:solidFill>
                <a:latin typeface="Helvetica Neue"/>
                <a:ea typeface="Helvetica Neue"/>
                <a:cs typeface="Helvetica Neue"/>
              </a:defRPr>
            </a:pPr>
            <a:r>
              <a:rPr sz="1800" b="1">
                <a:solidFill>
                  <a:srgbClr val="1E3A6E"/>
                </a:solidFill>
                <a:latin typeface="Helvetica Neue"/>
                <a:ea typeface="Helvetica Neue"/>
                <a:cs typeface="Helvetica Neue"/>
              </a:rPr>
              <a:t>2022</a:t>
            </a:r>
          </a:p>
        </p:txBody>
      </p:sp>
      <p:sp>
        <p:nvSpPr>
          <p:cNvPr id="9" name="">
            <a:extLst xmlns:a="http://schemas.openxmlformats.org/drawingml/2006/main">
              <a:ext uri="{FF2B5EF4-FFF2-40B4-BE49-F238E27FC236}">
                <a16:creationId xmlns:a16="http://schemas.microsoft.com/office/drawing/2014/main" id="{EC517225-BD68-4970-90E1-18351957F51D}"/>
              </a:ext>
            </a:extLst>
          </p:cNvPr>
          <p:cNvSpPr>
            <a:spLocks xmlns:a="http://schemas.openxmlformats.org/drawingml/2006/main" noGrp="1"/>
          </p:cNvSpPr>
          <p:nvPr/>
        </p:nvSpPr>
        <p:spPr>
          <a:xfrm xmlns:a="http://schemas.openxmlformats.org/drawingml/2006/main">
            <a:off x="8524875" y="4810125"/>
            <a:ext cx="2952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202936"/>
                </a:solidFill>
                <a:latin typeface="Helvetica Neue"/>
                <a:ea typeface="Helvetica Neue"/>
                <a:cs typeface="Helvetica Neue"/>
              </a:defRPr>
            </a:pPr>
            <a:r>
              <a:rPr sz="1950" b="0">
                <a:solidFill>
                  <a:srgbClr val="202936"/>
                </a:solidFill>
                <a:latin typeface="Helvetica Neue"/>
                <a:ea typeface="Helvetica Neue"/>
                <a:cs typeface="Helvetica Neue"/>
              </a:rPr>
              <a:t>112,030,874 ballots</a:t>
            </a:r>
          </a:p>
          <a:p xmlns:a="http://schemas.openxmlformats.org/drawingml/2006/main">
            <a:pPr algn="l">
              <a:defRPr sz="1950" b="0">
                <a:solidFill>
                  <a:srgbClr val="202936"/>
                </a:solidFill>
                <a:latin typeface="Helvetica Neue"/>
                <a:ea typeface="Helvetica Neue"/>
                <a:cs typeface="Helvetica Neue"/>
              </a:defRPr>
            </a:pPr>
            <a:r>
              <a:rPr sz="1950" b="0">
                <a:solidFill>
                  <a:srgbClr val="202936"/>
                </a:solidFill>
                <a:latin typeface="Helvetica Neue"/>
                <a:ea typeface="Helvetica Neue"/>
                <a:cs typeface="Helvetica Neue"/>
              </a:rPr>
              <a:t>242,907,672 eligible</a:t>
            </a:r>
          </a:p>
        </p:txBody>
      </p:sp>
      <p:sp>
        <p:nvSpPr>
          <p:cNvPr id="10" name="">
            <a:extLst xmlns:a="http://schemas.openxmlformats.org/drawingml/2006/main">
              <a:ext uri="{FF2B5EF4-FFF2-40B4-BE49-F238E27FC236}">
                <a16:creationId xmlns:a16="http://schemas.microsoft.com/office/drawing/2014/main" id="{18D09A38-310D-44C0-85EA-8325220E904D}"/>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UF Election Lab. 2018 is the highest midterm in the series since 1948. These figures use current source revisions.</a:t>
            </a:r>
          </a:p>
        </p:txBody>
      </p:sp>
    </p:spTree>
    <p:extLst>
      <p:ext uri="{BB962C8B-B14F-4D97-AF65-F5344CB8AC3E}">
        <p14:creationId xmlns:p14="http://schemas.microsoft.com/office/powerpoint/2010/main" val="1527893067"/>
      </p:ext>
    </p:extLst>
  </p:cSld>
</p:sld>
</file>

<file path=ppt/slides/slide3.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908E446-1520-48A7-A0E5-1E8FFBE9E971}"/>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BD440572-2A0E-423F-83E1-C14FB7602FB6}"/>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03</a:t>
            </a:r>
          </a:p>
        </p:txBody>
      </p:sp>
      <p:sp>
        <p:nvSpPr>
          <p:cNvPr id="3" name="">
            <a:extLst xmlns:a="http://schemas.openxmlformats.org/drawingml/2006/main">
              <a:ext uri="{FF2B5EF4-FFF2-40B4-BE49-F238E27FC236}">
                <a16:creationId xmlns:a16="http://schemas.microsoft.com/office/drawing/2014/main" id="{C5570B97-794F-476E-9674-AE871C985779}"/>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Selected national elections</a:t>
            </a:r>
          </a:p>
        </p:txBody>
      </p:sp>
      <p:graphicFrame>
        <p:nvGraphicFramePr>
          <p:cNvPr id="10" name=""/>
          <p:cNvGraphicFramePr/>
          <p:nvPr/>
        </p:nvGraphicFramePr>
        <p:xfrm>
          <a:off xmlns:a="http://schemas.openxmlformats.org/drawingml/2006/main" x="609600" y="2143125"/>
          <a:ext xmlns:a="http://schemas.openxmlformats.org/drawingml/2006/main" cx="10972800" cy="3476625"/>
        </p:xfrm>
        <a:graphic xmlns:a="http://schemas.openxmlformats.org/drawingml/2006/main">
          <a:graphicData uri="http://schemas.openxmlformats.org/drawingml/2006/table">
            <a:tbl>
              <a:tblPr firstRow="0" bandRow="0"/>
              <a:tblGrid>
                <a:gridCol w="4953000"/>
                <a:gridCol w="1809750"/>
                <a:gridCol w="4210050"/>
              </a:tblGrid>
              <a:tr h="476250">
                <a:tc>
                  <a:txBody>
                    <a:bodyPr/>
                    <a:lstStyle/>
                    <a:p>
                      <a:r>
                        <a:rPr sz="1500" b="1">
                          <a:solidFill>
                            <a:srgbClr val="FFFFFF"/>
                          </a:solidFill>
                          <a:latin typeface="Helvetica Neue"/>
                          <a:ea typeface="Helvetica Neue"/>
                          <a:cs typeface="Helvetica Neue"/>
                        </a:rPr>
                        <a:t>National election</a:t>
                      </a:r>
                    </a:p>
                  </a:txBody>
                  <a:tcPr marL="152400" marR="152400" marT="114300" marB="95250" anchor="ctr">
                    <a:solidFill>
                      <a:srgbClr val="1E3A6E"/>
                    </a:solidFill>
                  </a:tcPr>
                </a:tc>
                <a:tc>
                  <a:txBody>
                    <a:bodyPr/>
                    <a:lstStyle/>
                    <a:p>
                      <a:r>
                        <a:rPr sz="1500" b="1">
                          <a:solidFill>
                            <a:srgbClr val="FFFFFF"/>
                          </a:solidFill>
                          <a:latin typeface="Helvetica Neue"/>
                          <a:ea typeface="Helvetica Neue"/>
                          <a:cs typeface="Helvetica Neue"/>
                        </a:rPr>
                        <a:t>Turnout</a:t>
                      </a:r>
                    </a:p>
                  </a:txBody>
                  <a:tcPr marL="152400" marR="152400" marT="114300" marB="95250" anchor="ctr">
                    <a:solidFill>
                      <a:srgbClr val="1E3A6E"/>
                    </a:solidFill>
                  </a:tcPr>
                </a:tc>
                <a:tc>
                  <a:txBody>
                    <a:bodyPr/>
                    <a:lstStyle/>
                    <a:p>
                      <a:r>
                        <a:rPr sz="1500" b="1">
                          <a:solidFill>
                            <a:srgbClr val="FFFFFF"/>
                          </a:solidFill>
                          <a:latin typeface="Helvetica Neue"/>
                          <a:ea typeface="Helvetica Neue"/>
                          <a:cs typeface="Helvetica Neue"/>
                        </a:rPr>
                        <a:t>Denominator</a:t>
                      </a:r>
                    </a:p>
                  </a:txBody>
                  <a:tcPr marL="152400" marR="152400" marT="114300" marB="95250" anchor="ctr">
                    <a:solidFill>
                      <a:srgbClr val="1E3A6E"/>
                    </a:solidFill>
                  </a:tcPr>
                </a:tc>
              </a:tr>
              <a:tr h="581025">
                <a:tc>
                  <a:txBody>
                    <a:bodyPr/>
                    <a:lstStyle/>
                    <a:p>
                      <a:r>
                        <a:rPr sz="1800" b="1">
                          <a:solidFill>
                            <a:srgbClr val="202936"/>
                          </a:solidFill>
                          <a:latin typeface="Helvetica Neue"/>
                          <a:ea typeface="Helvetica Neue"/>
                          <a:cs typeface="Helvetica Neue"/>
                        </a:rPr>
                        <a:t>Australia, 2025 House</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90.70%</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Enrolled voters</a:t>
                      </a:r>
                    </a:p>
                  </a:txBody>
                  <a:tcPr marL="152400" marR="152400" marT="114300" marB="95250" anchor="ctr">
                    <a:solidFill>
                      <a:srgbClr val="F7F7F5"/>
                    </a:solidFill>
                  </a:tcPr>
                </a:tc>
              </a:tr>
              <a:tr h="581025">
                <a:tc>
                  <a:txBody>
                    <a:bodyPr/>
                    <a:lstStyle/>
                    <a:p>
                      <a:r>
                        <a:rPr sz="1800" b="1">
                          <a:solidFill>
                            <a:srgbClr val="202936"/>
                          </a:solidFill>
                          <a:latin typeface="Helvetica Neue"/>
                          <a:ea typeface="Helvetica Neue"/>
                          <a:cs typeface="Helvetica Neue"/>
                        </a:rPr>
                        <a:t>Brazil, 2022 first round</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79.05%</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Registered electorate</a:t>
                      </a:r>
                    </a:p>
                  </a:txBody>
                  <a:tcPr marL="152400" marR="152400" marT="114300" marB="95250" anchor="ctr">
                    <a:solidFill>
                      <a:srgbClr val="F7F7F5"/>
                    </a:solidFill>
                  </a:tcPr>
                </a:tc>
              </a:tr>
              <a:tr h="581025">
                <a:tc>
                  <a:txBody>
                    <a:bodyPr/>
                    <a:lstStyle/>
                    <a:p>
                      <a:r>
                        <a:rPr sz="1800" b="1">
                          <a:solidFill>
                            <a:srgbClr val="202936"/>
                          </a:solidFill>
                          <a:latin typeface="Helvetica Neue"/>
                          <a:ea typeface="Helvetica Neue"/>
                          <a:cs typeface="Helvetica Neue"/>
                        </a:rPr>
                        <a:t>Germany, 2025 Bundestag</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82.5%</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Persons entitled to vote</a:t>
                      </a:r>
                    </a:p>
                  </a:txBody>
                  <a:tcPr marL="152400" marR="152400" marT="114300" marB="95250" anchor="ctr">
                    <a:solidFill>
                      <a:srgbClr val="F7F7F5"/>
                    </a:solidFill>
                  </a:tcPr>
                </a:tc>
              </a:tr>
              <a:tr h="581025">
                <a:tc>
                  <a:txBody>
                    <a:bodyPr/>
                    <a:lstStyle/>
                    <a:p>
                      <a:r>
                        <a:rPr sz="1800" b="1">
                          <a:solidFill>
                            <a:srgbClr val="202936"/>
                          </a:solidFill>
                          <a:latin typeface="Helvetica Neue"/>
                          <a:ea typeface="Helvetica Neue"/>
                          <a:cs typeface="Helvetica Neue"/>
                        </a:rPr>
                        <a:t>India, 2024 Lok Sabha</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66.10%</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Registered electorate¹</a:t>
                      </a:r>
                    </a:p>
                  </a:txBody>
                  <a:tcPr marL="152400" marR="152400" marT="114300" marB="95250" anchor="ctr">
                    <a:solidFill>
                      <a:srgbClr val="F7F7F5"/>
                    </a:solidFill>
                  </a:tcPr>
                </a:tc>
              </a:tr>
              <a:tr h="581025">
                <a:tc>
                  <a:txBody>
                    <a:bodyPr/>
                    <a:lstStyle/>
                    <a:p>
                      <a:r>
                        <a:rPr sz="1800" b="1">
                          <a:solidFill>
                            <a:srgbClr val="202936"/>
                          </a:solidFill>
                          <a:latin typeface="Helvetica Neue"/>
                          <a:ea typeface="Helvetica Neue"/>
                          <a:cs typeface="Helvetica Neue"/>
                        </a:rPr>
                        <a:t>New Zealand, 2023 general</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78.20%</a:t>
                      </a:r>
                    </a:p>
                  </a:txBody>
                  <a:tcPr marL="152400" marR="152400" marT="114300" marB="95250" anchor="ctr">
                    <a:solidFill>
                      <a:srgbClr val="F7F7F5"/>
                    </a:solidFill>
                  </a:tcPr>
                </a:tc>
                <a:tc>
                  <a:txBody>
                    <a:bodyPr/>
                    <a:lstStyle/>
                    <a:p>
                      <a:r>
                        <a:rPr sz="1800" b="0">
                          <a:solidFill>
                            <a:srgbClr val="202936"/>
                          </a:solidFill>
                          <a:latin typeface="Helvetica Neue"/>
                          <a:ea typeface="Helvetica Neue"/>
                          <a:cs typeface="Helvetica Neue"/>
                        </a:rPr>
                        <a:t>Electors on master roll</a:t>
                      </a:r>
                    </a:p>
                  </a:txBody>
                  <a:tcPr marL="152400" marR="152400" marT="114300" marB="95250" anchor="ctr">
                    <a:solidFill>
                      <a:srgbClr val="F7F7F5"/>
                    </a:solidFill>
                  </a:tcPr>
                </a:tc>
              </a:tr>
            </a:tbl>
          </a:graphicData>
        </a:graphic>
      </p:graphicFrame>
      <p:sp>
        <p:nvSpPr>
          <p:cNvPr id="5" name="">
            <a:extLst xmlns:a="http://schemas.openxmlformats.org/drawingml/2006/main">
              <a:ext uri="{FF2B5EF4-FFF2-40B4-BE49-F238E27FC236}">
                <a16:creationId xmlns:a16="http://schemas.microsoft.com/office/drawing/2014/main" id="{0B075898-0E58-4E06-B2C7-8F9750DF6BCE}"/>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Selected completed elections, alphabetically. No global average or midterm ranking. Sources: AEC, TSE, Federal Returning Officer, ECI, NZ Electoral Commission.</a:t>
            </a:r>
          </a:p>
        </p:txBody>
      </p:sp>
      <p:sp>
        <p:nvSpPr>
          <p:cNvPr id="6" name="">
            <a:extLst xmlns:a="http://schemas.openxmlformats.org/drawingml/2006/main">
              <a:ext uri="{FF2B5EF4-FFF2-40B4-BE49-F238E27FC236}">
                <a16:creationId xmlns:a16="http://schemas.microsoft.com/office/drawing/2014/main" id="{1C361B90-2458-4A6E-94AD-E0FD3BCC6078}"/>
              </a:ext>
            </a:extLst>
          </p:cNvPr>
          <p:cNvSpPr>
            <a:spLocks xmlns:a="http://schemas.openxmlformats.org/drawingml/2006/main" noGrp="1"/>
          </p:cNvSpPr>
          <p:nvPr/>
        </p:nvSpPr>
        <p:spPr>
          <a:xfrm xmlns:a="http://schemas.openxmlformats.org/drawingml/2006/main">
            <a:off x="609600" y="5762625"/>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¹ India includes postal ballots and excludes uncontested Surat. Australia and Brazil have compulsory voting with exceptions.</a:t>
            </a:r>
          </a:p>
        </p:txBody>
      </p:sp>
    </p:spTree>
    <p:extLst>
      <p:ext uri="{BB962C8B-B14F-4D97-AF65-F5344CB8AC3E}">
        <p14:creationId xmlns:p14="http://schemas.microsoft.com/office/powerpoint/2010/main" val="342971920"/>
      </p:ext>
    </p:extLst>
  </p:cSld>
</p:sld>
</file>

<file path=ppt/slides/slide4.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0133140-0E26-4FFC-A6D8-078E607872B4}"/>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1E3036A9-5B92-4F5A-A1DD-2FE16659AC20}"/>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04</a:t>
            </a:r>
          </a:p>
        </p:txBody>
      </p:sp>
      <p:sp>
        <p:nvSpPr>
          <p:cNvPr id="3" name="">
            <a:extLst xmlns:a="http://schemas.openxmlformats.org/drawingml/2006/main">
              <a:ext uri="{FF2B5EF4-FFF2-40B4-BE49-F238E27FC236}">
                <a16:creationId xmlns:a16="http://schemas.microsoft.com/office/drawing/2014/main" id="{B5E12716-4B26-4CA1-A9BF-752BBBEC4037}"/>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What the denominator changes</a:t>
            </a:r>
          </a:p>
        </p:txBody>
      </p:sp>
      <p:graphicFrame>
        <p:nvGraphicFramePr>
          <p:cNvPr id="10" name=""/>
          <p:cNvGraphicFramePr/>
          <p:nvPr/>
        </p:nvGraphicFramePr>
        <p:xfrm>
          <a:off xmlns:a="http://schemas.openxmlformats.org/drawingml/2006/main" x="609600" y="2200275"/>
          <a:ext xmlns:a="http://schemas.openxmlformats.org/drawingml/2006/main" cx="10972800" cy="2657475"/>
        </p:xfrm>
        <a:graphic xmlns:a="http://schemas.openxmlformats.org/drawingml/2006/main">
          <a:graphicData uri="http://schemas.openxmlformats.org/drawingml/2006/table">
            <a:tbl>
              <a:tblPr firstRow="0" bandRow="0"/>
              <a:tblGrid>
                <a:gridCol w="4524375"/>
                <a:gridCol w="6448425"/>
              </a:tblGrid>
              <a:tr h="476250">
                <a:tc>
                  <a:txBody>
                    <a:bodyPr/>
                    <a:lstStyle/>
                    <a:p>
                      <a:r>
                        <a:rPr sz="1500" b="1">
                          <a:solidFill>
                            <a:srgbClr val="FFFFFF"/>
                          </a:solidFill>
                          <a:latin typeface="Helvetica Neue"/>
                          <a:ea typeface="Helvetica Neue"/>
                          <a:cs typeface="Helvetica Neue"/>
                        </a:rPr>
                        <a:t>Measure</a:t>
                      </a:r>
                    </a:p>
                  </a:txBody>
                  <a:tcPr marL="152400" marR="152400" marT="114300" marB="95250" anchor="ctr">
                    <a:solidFill>
                      <a:srgbClr val="1E3A6E"/>
                    </a:solidFill>
                  </a:tcPr>
                </a:tc>
                <a:tc>
                  <a:txBody>
                    <a:bodyPr/>
                    <a:lstStyle/>
                    <a:p>
                      <a:r>
                        <a:rPr sz="1500" b="1">
                          <a:solidFill>
                            <a:srgbClr val="FFFFFF"/>
                          </a:solidFill>
                          <a:latin typeface="Helvetica Neue"/>
                          <a:ea typeface="Helvetica Neue"/>
                          <a:cs typeface="Helvetica Neue"/>
                        </a:rPr>
                        <a:t>Who appears in the denominator</a:t>
                      </a:r>
                    </a:p>
                  </a:txBody>
                  <a:tcPr marL="152400" marR="152400" marT="114300" marB="95250" anchor="ctr">
                    <a:solidFill>
                      <a:srgbClr val="1E3A6E"/>
                    </a:solidFill>
                  </a:tcPr>
                </a:tc>
              </a:tr>
              <a:tr h="704850">
                <a:tc>
                  <a:txBody>
                    <a:bodyPr/>
                    <a:lstStyle/>
                    <a:p>
                      <a:r>
                        <a:rPr sz="2025" b="1">
                          <a:solidFill>
                            <a:srgbClr val="202936"/>
                          </a:solidFill>
                          <a:latin typeface="Helvetica Neue"/>
                          <a:ea typeface="Helvetica Neue"/>
                          <a:cs typeface="Helvetica Neue"/>
                        </a:rPr>
                        <a:t>Voting-eligible population</a:t>
                      </a:r>
                    </a:p>
                  </a:txBody>
                  <a:tcPr marL="152400" marR="152400" marT="114300" marB="95250" anchor="ctr">
                    <a:solidFill>
                      <a:srgbClr val="F7F7F5"/>
                    </a:solidFill>
                  </a:tcPr>
                </a:tc>
                <a:tc>
                  <a:txBody>
                    <a:bodyPr/>
                    <a:lstStyle/>
                    <a:p>
                      <a:r>
                        <a:rPr sz="2025" b="0">
                          <a:solidFill>
                            <a:srgbClr val="202936"/>
                          </a:solidFill>
                          <a:latin typeface="Helvetica Neue"/>
                          <a:ea typeface="Helvetica Neue"/>
                          <a:cs typeface="Helvetica Neue"/>
                        </a:rPr>
                        <a:t>Estimated people legally eligible to vote</a:t>
                      </a:r>
                    </a:p>
                  </a:txBody>
                  <a:tcPr marL="152400" marR="152400" marT="114300" marB="95250" anchor="ctr">
                    <a:solidFill>
                      <a:srgbClr val="F7F7F5"/>
                    </a:solidFill>
                  </a:tcPr>
                </a:tc>
              </a:tr>
              <a:tr h="704850">
                <a:tc>
                  <a:txBody>
                    <a:bodyPr/>
                    <a:lstStyle/>
                    <a:p>
                      <a:r>
                        <a:rPr sz="2025" b="1">
                          <a:solidFill>
                            <a:srgbClr val="202936"/>
                          </a:solidFill>
                          <a:latin typeface="Helvetica Neue"/>
                          <a:ea typeface="Helvetica Neue"/>
                          <a:cs typeface="Helvetica Neue"/>
                        </a:rPr>
                        <a:t>Registered electorate</a:t>
                      </a:r>
                    </a:p>
                  </a:txBody>
                  <a:tcPr marL="152400" marR="152400" marT="114300" marB="95250" anchor="ctr">
                    <a:solidFill>
                      <a:srgbClr val="F7F7F5"/>
                    </a:solidFill>
                  </a:tcPr>
                </a:tc>
                <a:tc>
                  <a:txBody>
                    <a:bodyPr/>
                    <a:lstStyle/>
                    <a:p>
                      <a:r>
                        <a:rPr sz="2025" b="0">
                          <a:solidFill>
                            <a:srgbClr val="202936"/>
                          </a:solidFill>
                          <a:latin typeface="Helvetica Neue"/>
                          <a:ea typeface="Helvetica Neue"/>
                          <a:cs typeface="Helvetica Neue"/>
                        </a:rPr>
                        <a:t>People recorded on the voter roll</a:t>
                      </a:r>
                    </a:p>
                  </a:txBody>
                  <a:tcPr marL="152400" marR="152400" marT="114300" marB="95250" anchor="ctr">
                    <a:solidFill>
                      <a:srgbClr val="F7F7F5"/>
                    </a:solidFill>
                  </a:tcPr>
                </a:tc>
              </a:tr>
              <a:tr h="704850">
                <a:tc>
                  <a:txBody>
                    <a:bodyPr/>
                    <a:lstStyle/>
                    <a:p>
                      <a:r>
                        <a:rPr sz="2025" b="1">
                          <a:solidFill>
                            <a:srgbClr val="202936"/>
                          </a:solidFill>
                          <a:latin typeface="Helvetica Neue"/>
                          <a:ea typeface="Helvetica Neue"/>
                          <a:cs typeface="Helvetica Neue"/>
                        </a:rPr>
                        <a:t>Voting-age population</a:t>
                      </a:r>
                    </a:p>
                  </a:txBody>
                  <a:tcPr marL="152400" marR="152400" marT="114300" marB="95250" anchor="ctr">
                    <a:solidFill>
                      <a:srgbClr val="F7F7F5"/>
                    </a:solidFill>
                  </a:tcPr>
                </a:tc>
                <a:tc>
                  <a:txBody>
                    <a:bodyPr/>
                    <a:lstStyle/>
                    <a:p>
                      <a:r>
                        <a:rPr sz="2025" b="0">
                          <a:solidFill>
                            <a:srgbClr val="202936"/>
                          </a:solidFill>
                          <a:latin typeface="Helvetica Neue"/>
                          <a:ea typeface="Helvetica Neue"/>
                          <a:cs typeface="Helvetica Neue"/>
                        </a:rPr>
                        <a:t>Adults of voting age, including some ineligible people</a:t>
                      </a:r>
                    </a:p>
                  </a:txBody>
                  <a:tcPr marL="152400" marR="152400" marT="114300" marB="95250" anchor="ctr">
                    <a:solidFill>
                      <a:srgbClr val="F7F7F5"/>
                    </a:solidFill>
                  </a:tcPr>
                </a:tc>
              </a:tr>
            </a:tbl>
          </a:graphicData>
        </a:graphic>
      </p:graphicFrame>
      <p:sp>
        <p:nvSpPr>
          <p:cNvPr id="5" name="">
            <a:extLst xmlns:a="http://schemas.openxmlformats.org/drawingml/2006/main">
              <a:ext uri="{FF2B5EF4-FFF2-40B4-BE49-F238E27FC236}">
                <a16:creationId xmlns:a16="http://schemas.microsoft.com/office/drawing/2014/main" id="{C086A16B-F17E-4152-9361-B609BD3BAB36}"/>
              </a:ext>
            </a:extLst>
          </p:cNvPr>
          <p:cNvSpPr>
            <a:spLocks xmlns:a="http://schemas.openxmlformats.org/drawingml/2006/main" noGrp="1"/>
          </p:cNvSpPr>
          <p:nvPr/>
        </p:nvSpPr>
        <p:spPr>
          <a:xfrm xmlns:a="http://schemas.openxmlformats.org/drawingml/2006/main">
            <a:off x="609600" y="5257800"/>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E3A6E"/>
                </a:solidFill>
                <a:latin typeface="Helvetica Neue"/>
                <a:ea typeface="Helvetica Neue"/>
                <a:cs typeface="Helvetica Neue"/>
              </a:defRPr>
            </a:pPr>
            <a:r>
              <a:rPr sz="2175" b="1">
                <a:solidFill>
                  <a:srgbClr val="1E3A6E"/>
                </a:solidFill>
                <a:latin typeface="Helvetica Neue"/>
                <a:ea typeface="Helvetica Neue"/>
                <a:cs typeface="Helvetica Neue"/>
              </a:rPr>
              <a:t>Different denominators can change the percentage even when the number of ballots stays the same.</a:t>
            </a:r>
          </a:p>
        </p:txBody>
      </p:sp>
      <p:sp>
        <p:nvSpPr>
          <p:cNvPr id="6" name="">
            <a:extLst xmlns:a="http://schemas.openxmlformats.org/drawingml/2006/main">
              <a:ext uri="{FF2B5EF4-FFF2-40B4-BE49-F238E27FC236}">
                <a16:creationId xmlns:a16="http://schemas.microsoft.com/office/drawing/2014/main" id="{C00C4ADB-3BAB-4C91-990C-A9D4FA988A19}"/>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Sources: UF Election Lab methodology and International IDEA. Electoral systems and compulsory-voting rules also differ.</a:t>
            </a:r>
          </a:p>
        </p:txBody>
      </p:sp>
    </p:spTree>
    <p:extLst>
      <p:ext uri="{BB962C8B-B14F-4D97-AF65-F5344CB8AC3E}">
        <p14:creationId xmlns:p14="http://schemas.microsoft.com/office/powerpoint/2010/main" val="1379235386"/>
      </p:ext>
    </p:extLst>
  </p:cSld>
</p:sld>
</file>

<file path=ppt/slides/slide5.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2078350-F2D9-44A2-9085-309CD76FA2D6}"/>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3717FC39-C0B0-407C-9A68-6BEA9F186FFE}"/>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05</a:t>
            </a:r>
          </a:p>
        </p:txBody>
      </p:sp>
      <p:sp>
        <p:nvSpPr>
          <p:cNvPr id="3" name="">
            <a:extLst xmlns:a="http://schemas.openxmlformats.org/drawingml/2006/main">
              <a:ext uri="{FF2B5EF4-FFF2-40B4-BE49-F238E27FC236}">
                <a16:creationId xmlns:a16="http://schemas.microsoft.com/office/drawing/2014/main" id="{20409C92-C9CB-42A1-91DB-67E783EBE06B}"/>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The participation-gap calculation</a:t>
            </a:r>
          </a:p>
        </p:txBody>
      </p:sp>
      <p:graphicFrame>
        <p:nvGraphicFramePr>
          <p:cNvPr id="10" name=""/>
          <p:cNvGraphicFramePr/>
          <p:nvPr/>
        </p:nvGraphicFramePr>
        <p:xfrm>
          <a:off xmlns:a="http://schemas.openxmlformats.org/drawingml/2006/main" x="609600" y="2085975"/>
          <a:ext xmlns:a="http://schemas.openxmlformats.org/drawingml/2006/main" cx="10972800" cy="3343275"/>
        </p:xfrm>
        <a:graphic xmlns:a="http://schemas.openxmlformats.org/drawingml/2006/main">
          <a:graphicData uri="http://schemas.openxmlformats.org/drawingml/2006/table">
            <a:tbl>
              <a:tblPr firstRow="0" bandRow="0"/>
              <a:tblGrid>
                <a:gridCol w="7477125"/>
                <a:gridCol w="3495675"/>
              </a:tblGrid>
              <a:tr h="476250">
                <a:tc>
                  <a:txBody>
                    <a:bodyPr/>
                    <a:lstStyle/>
                    <a:p>
                      <a:r>
                        <a:rPr sz="1500" b="1">
                          <a:solidFill>
                            <a:srgbClr val="FFFFFF"/>
                          </a:solidFill>
                          <a:latin typeface="Helvetica Neue"/>
                          <a:ea typeface="Helvetica Neue"/>
                          <a:cs typeface="Helvetica Neue"/>
                        </a:rPr>
                        <a:t>Illustrative input or result</a:t>
                      </a:r>
                    </a:p>
                  </a:txBody>
                  <a:tcPr marL="152400" marR="152400" marT="114300" marB="95250" anchor="ctr">
                    <a:solidFill>
                      <a:srgbClr val="1E3A6E"/>
                    </a:solidFill>
                  </a:tcPr>
                </a:tc>
                <a:tc>
                  <a:txBody>
                    <a:bodyPr/>
                    <a:lstStyle/>
                    <a:p>
                      <a:r>
                        <a:rPr sz="1500" b="1">
                          <a:solidFill>
                            <a:srgbClr val="FFFFFF"/>
                          </a:solidFill>
                          <a:latin typeface="Helvetica Neue"/>
                          <a:ea typeface="Helvetica Neue"/>
                          <a:cs typeface="Helvetica Neue"/>
                        </a:rPr>
                        <a:t>Value</a:t>
                      </a:r>
                    </a:p>
                  </a:txBody>
                  <a:tcPr marL="152400" marR="152400" marT="114300" marB="95250" anchor="ctr">
                    <a:solidFill>
                      <a:srgbClr val="1E3A6E"/>
                    </a:solidFill>
                  </a:tcPr>
                </a:tc>
              </a:tr>
              <a:tr h="552450">
                <a:tc>
                  <a:txBody>
                    <a:bodyPr/>
                    <a:lstStyle/>
                    <a:p>
                      <a:r>
                        <a:rPr sz="1875" b="1">
                          <a:solidFill>
                            <a:srgbClr val="202936"/>
                          </a:solidFill>
                          <a:latin typeface="Helvetica Neue"/>
                          <a:ea typeface="Helvetica Neue"/>
                          <a:cs typeface="Helvetica Neue"/>
                        </a:rPr>
                        <a:t>Eligible population assumption</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250 million</a:t>
                      </a:r>
                    </a:p>
                  </a:txBody>
                  <a:tcPr marL="152400" marR="152400" marT="114300" marB="95250" anchor="ctr">
                    <a:solidFill>
                      <a:srgbClr val="F7F7F5"/>
                    </a:solidFill>
                  </a:tcPr>
                </a:tc>
              </a:tr>
              <a:tr h="552450">
                <a:tc>
                  <a:txBody>
                    <a:bodyPr/>
                    <a:lstStyle/>
                    <a:p>
                      <a:r>
                        <a:rPr sz="1875" b="1">
                          <a:solidFill>
                            <a:srgbClr val="202936"/>
                          </a:solidFill>
                          <a:latin typeface="Helvetica Neue"/>
                          <a:ea typeface="Helvetica Neue"/>
                          <a:cs typeface="Helvetica Neue"/>
                        </a:rPr>
                        <a:t>Baseline turnout assumption</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46.12%</a:t>
                      </a:r>
                    </a:p>
                  </a:txBody>
                  <a:tcPr marL="152400" marR="152400" marT="114300" marB="95250" anchor="ctr">
                    <a:solidFill>
                      <a:srgbClr val="F7F7F5"/>
                    </a:solidFill>
                  </a:tcPr>
                </a:tc>
              </a:tr>
              <a:tr h="552450">
                <a:tc>
                  <a:txBody>
                    <a:bodyPr/>
                    <a:lstStyle/>
                    <a:p>
                      <a:r>
                        <a:rPr sz="1875" b="1">
                          <a:solidFill>
                            <a:srgbClr val="202936"/>
                          </a:solidFill>
                          <a:latin typeface="Helvetica Neue"/>
                          <a:ea typeface="Helvetica Neue"/>
                          <a:cs typeface="Helvetica Neue"/>
                        </a:rPr>
                        <a:t>Target turnout assumption</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50.10%</a:t>
                      </a:r>
                    </a:p>
                  </a:txBody>
                  <a:tcPr marL="152400" marR="152400" marT="114300" marB="95250" anchor="ctr">
                    <a:solidFill>
                      <a:srgbClr val="F7F7F5"/>
                    </a:solidFill>
                  </a:tcPr>
                </a:tc>
              </a:tr>
              <a:tr h="552450">
                <a:tc>
                  <a:txBody>
                    <a:bodyPr/>
                    <a:lstStyle/>
                    <a:p>
                      <a:r>
                        <a:rPr sz="1875" b="1">
                          <a:solidFill>
                            <a:srgbClr val="202936"/>
                          </a:solidFill>
                          <a:latin typeface="Helvetica Neue"/>
                          <a:ea typeface="Helvetica Neue"/>
                          <a:cs typeface="Helvetica Neue"/>
                        </a:rPr>
                        <a:t>Baseline ballots / target ballots</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115.30m / 125.25m</a:t>
                      </a:r>
                    </a:p>
                  </a:txBody>
                  <a:tcPr marL="152400" marR="152400" marT="114300" marB="95250" anchor="ctr">
                    <a:solidFill>
                      <a:srgbClr val="F7F7F5"/>
                    </a:solidFill>
                  </a:tcPr>
                </a:tc>
              </a:tr>
              <a:tr h="552450">
                <a:tc>
                  <a:txBody>
                    <a:bodyPr/>
                    <a:lstStyle/>
                    <a:p>
                      <a:r>
                        <a:rPr sz="1875" b="1">
                          <a:solidFill>
                            <a:srgbClr val="202936"/>
                          </a:solidFill>
                          <a:latin typeface="Helvetica Neue"/>
                          <a:ea typeface="Helvetica Neue"/>
                          <a:cs typeface="Helvetica Neue"/>
                        </a:rPr>
                        <a:t>Additional ballots needed</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9.95 million</a:t>
                      </a:r>
                    </a:p>
                  </a:txBody>
                  <a:tcPr marL="152400" marR="152400" marT="114300" marB="95250" anchor="ctr">
                    <a:solidFill>
                      <a:srgbClr val="F7F7F5"/>
                    </a:solidFill>
                  </a:tcPr>
                </a:tc>
              </a:tr>
            </a:tbl>
          </a:graphicData>
        </a:graphic>
      </p:graphicFrame>
      <p:sp>
        <p:nvSpPr>
          <p:cNvPr id="5" name="">
            <a:extLst xmlns:a="http://schemas.openxmlformats.org/drawingml/2006/main">
              <a:ext uri="{FF2B5EF4-FFF2-40B4-BE49-F238E27FC236}">
                <a16:creationId xmlns:a16="http://schemas.microsoft.com/office/drawing/2014/main" id="{223422CF-BB6A-4953-9A62-CC7BAB66A0E2}"/>
              </a:ext>
            </a:extLst>
          </p:cNvPr>
          <p:cNvSpPr>
            <a:spLocks xmlns:a="http://schemas.openxmlformats.org/drawingml/2006/main" noGrp="1"/>
          </p:cNvSpPr>
          <p:nvPr/>
        </p:nvSpPr>
        <p:spPr>
          <a:xfrm xmlns:a="http://schemas.openxmlformats.org/drawingml/2006/main">
            <a:off x="609600" y="5629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E3A6E"/>
                </a:solidFill>
                <a:latin typeface="Helvetica Neue"/>
                <a:ea typeface="Helvetica Neue"/>
                <a:cs typeface="Helvetica Neue"/>
              </a:defRPr>
            </a:pPr>
            <a:r>
              <a:rPr sz="2325" b="1">
                <a:solidFill>
                  <a:srgbClr val="1E3A6E"/>
                </a:solidFill>
                <a:latin typeface="Helvetica Neue"/>
                <a:ea typeface="Helvetica Neue"/>
                <a:cs typeface="Helvetica Neue"/>
              </a:rPr>
              <a:t>250m × (50.10% − 46.12%) = 9.95m</a:t>
            </a:r>
          </a:p>
        </p:txBody>
      </p:sp>
      <p:sp>
        <p:nvSpPr>
          <p:cNvPr id="6" name="">
            <a:extLst xmlns:a="http://schemas.openxmlformats.org/drawingml/2006/main">
              <a:ext uri="{FF2B5EF4-FFF2-40B4-BE49-F238E27FC236}">
                <a16:creationId xmlns:a16="http://schemas.microsoft.com/office/drawing/2014/main" id="{F0622933-01FD-41C4-83A2-C8C956D5F905}"/>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Illustrative arithmetic, not a 2026 population estimate, turnout forecast, or estimate of this project’s effect.</a:t>
            </a:r>
          </a:p>
        </p:txBody>
      </p:sp>
    </p:spTree>
    <p:extLst>
      <p:ext uri="{BB962C8B-B14F-4D97-AF65-F5344CB8AC3E}">
        <p14:creationId xmlns:p14="http://schemas.microsoft.com/office/powerpoint/2010/main" val="207094164"/>
      </p:ext>
    </p:extLst>
  </p:cSld>
</p:sld>
</file>

<file path=ppt/slides/slide6.xml><?xml version="1.0" encoding="utf-8"?>
<p:sld xmlns:p="http://schemas.openxmlformats.org/presentationml/2006/main">
  <p:cSld>
    <p:bg>
      <p:bgPr>
        <a:solidFill xmlns:a="http://schemas.openxmlformats.org/drawingml/2006/main">
          <a:srgbClr val="F7F7F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B963A80-7721-4F5E-9541-2FB65072ECA6}"/>
              </a:ext>
            </a:extLst>
          </p:cNvPr>
          <p:cNvSpPr>
            <a:spLocks xmlns:a="http://schemas.openxmlformats.org/drawingml/2006/main" noGrp="1"/>
          </p:cNvSpPr>
          <p:nvPr/>
        </p:nvSpPr>
        <p:spPr>
          <a:xfrm xmlns:a="http://schemas.openxmlformats.org/drawingml/2006/main">
            <a:off x="609600" y="323850"/>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E3A6E"/>
                </a:solidFill>
                <a:latin typeface="Helvetica Neue"/>
                <a:ea typeface="Helvetica Neue"/>
                <a:cs typeface="Helvetica Neue"/>
              </a:defRPr>
            </a:pPr>
            <a:r>
              <a:rPr sz="1350" b="1">
                <a:solidFill>
                  <a:srgbClr val="1E3A6E"/>
                </a:solidFill>
                <a:latin typeface="Helvetica Neue"/>
                <a:ea typeface="Helvetica Neue"/>
                <a:cs typeface="Helvetica Neue"/>
              </a:rPr>
              <a:t>ELECTION.ORG</a:t>
            </a:r>
          </a:p>
        </p:txBody>
      </p:sp>
      <p:sp>
        <p:nvSpPr>
          <p:cNvPr id="2" name="">
            <a:extLst xmlns:a="http://schemas.openxmlformats.org/drawingml/2006/main">
              <a:ext uri="{FF2B5EF4-FFF2-40B4-BE49-F238E27FC236}">
                <a16:creationId xmlns:a16="http://schemas.microsoft.com/office/drawing/2014/main" id="{DA0CA8FB-FEE3-4B5C-99F1-EF5448CAC56E}"/>
              </a:ext>
            </a:extLst>
          </p:cNvPr>
          <p:cNvSpPr>
            <a:spLocks xmlns:a="http://schemas.openxmlformats.org/drawingml/2006/main" noGrp="1"/>
          </p:cNvSpPr>
          <p:nvPr/>
        </p:nvSpPr>
        <p:spPr>
          <a:xfrm xmlns:a="http://schemas.openxmlformats.org/drawingml/2006/main">
            <a:off x="11049000" y="323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566273"/>
                </a:solidFill>
                <a:latin typeface="Helvetica Neue"/>
                <a:ea typeface="Helvetica Neue"/>
                <a:cs typeface="Helvetica Neue"/>
              </a:defRPr>
            </a:pPr>
            <a:r>
              <a:rPr sz="1350" b="0">
                <a:solidFill>
                  <a:srgbClr val="566273"/>
                </a:solidFill>
                <a:latin typeface="Helvetica Neue"/>
                <a:ea typeface="Helvetica Neue"/>
                <a:cs typeface="Helvetica Neue"/>
              </a:rPr>
              <a:t>06</a:t>
            </a:r>
          </a:p>
        </p:txBody>
      </p:sp>
      <p:sp>
        <p:nvSpPr>
          <p:cNvPr id="3" name="">
            <a:extLst xmlns:a="http://schemas.openxmlformats.org/drawingml/2006/main">
              <a:ext uri="{FF2B5EF4-FFF2-40B4-BE49-F238E27FC236}">
                <a16:creationId xmlns:a16="http://schemas.microsoft.com/office/drawing/2014/main" id="{F2684FA1-AC8C-4113-A619-DE23CD5D0DF3}"/>
              </a:ext>
            </a:extLst>
          </p:cNvPr>
          <p:cNvSpPr>
            <a:spLocks xmlns:a="http://schemas.openxmlformats.org/drawingml/2006/main" noGrp="1"/>
          </p:cNvSpPr>
          <p:nvPr/>
        </p:nvSpPr>
        <p:spPr>
          <a:xfrm xmlns:a="http://schemas.openxmlformats.org/drawingml/2006/main">
            <a:off x="609600" y="9334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E3A6E"/>
                </a:solidFill>
                <a:latin typeface="Georgia"/>
                <a:ea typeface="Georgia"/>
                <a:cs typeface="Georgia"/>
              </a:defRPr>
            </a:pPr>
            <a:r>
              <a:rPr sz="3450" b="1">
                <a:solidFill>
                  <a:srgbClr val="1E3A6E"/>
                </a:solidFill>
                <a:latin typeface="Georgia"/>
                <a:ea typeface="Georgia"/>
                <a:cs typeface="Georgia"/>
              </a:rPr>
              <a:t>Reach and causal effect</a:t>
            </a:r>
          </a:p>
        </p:txBody>
      </p:sp>
      <p:graphicFrame>
        <p:nvGraphicFramePr>
          <p:cNvPr id="10" name=""/>
          <p:cNvGraphicFramePr/>
          <p:nvPr/>
        </p:nvGraphicFramePr>
        <p:xfrm>
          <a:off xmlns:a="http://schemas.openxmlformats.org/drawingml/2006/main" x="609600" y="2162175"/>
          <a:ext xmlns:a="http://schemas.openxmlformats.org/drawingml/2006/main" cx="10972800" cy="3028950"/>
        </p:xfrm>
        <a:graphic xmlns:a="http://schemas.openxmlformats.org/drawingml/2006/main">
          <a:graphicData uri="http://schemas.openxmlformats.org/drawingml/2006/table">
            <a:tbl>
              <a:tblPr firstRow="0" bandRow="0"/>
              <a:tblGrid>
                <a:gridCol w="5095875"/>
                <a:gridCol w="5876925"/>
              </a:tblGrid>
              <a:tr h="476250">
                <a:tc>
                  <a:txBody>
                    <a:bodyPr/>
                    <a:lstStyle/>
                    <a:p>
                      <a:r>
                        <a:rPr sz="1500" b="1">
                          <a:solidFill>
                            <a:srgbClr val="FFFFFF"/>
                          </a:solidFill>
                          <a:latin typeface="Helvetica Neue"/>
                          <a:ea typeface="Helvetica Neue"/>
                          <a:cs typeface="Helvetica Neue"/>
                        </a:rPr>
                        <a:t>Observed measure</a:t>
                      </a:r>
                    </a:p>
                  </a:txBody>
                  <a:tcPr marL="152400" marR="152400" marT="114300" marB="95250" anchor="ctr">
                    <a:solidFill>
                      <a:srgbClr val="1E3A6E"/>
                    </a:solidFill>
                  </a:tcPr>
                </a:tc>
                <a:tc>
                  <a:txBody>
                    <a:bodyPr/>
                    <a:lstStyle/>
                    <a:p>
                      <a:r>
                        <a:rPr sz="1500" b="1">
                          <a:solidFill>
                            <a:srgbClr val="FFFFFF"/>
                          </a:solidFill>
                          <a:latin typeface="Helvetica Neue"/>
                          <a:ea typeface="Helvetica Neue"/>
                          <a:cs typeface="Helvetica Neue"/>
                        </a:rPr>
                        <a:t>What it can establish</a:t>
                      </a:r>
                    </a:p>
                  </a:txBody>
                  <a:tcPr marL="152400" marR="152400" marT="114300" marB="95250" anchor="ctr">
                    <a:solidFill>
                      <a:srgbClr val="1E3A6E"/>
                    </a:solidFill>
                  </a:tcPr>
                </a:tc>
              </a:tr>
              <a:tr h="638175">
                <a:tc>
                  <a:txBody>
                    <a:bodyPr/>
                    <a:lstStyle/>
                    <a:p>
                      <a:r>
                        <a:rPr sz="1875" b="1">
                          <a:solidFill>
                            <a:srgbClr val="202936"/>
                          </a:solidFill>
                          <a:latin typeface="Helvetica Neue"/>
                          <a:ea typeface="Helvetica Neue"/>
                          <a:cs typeface="Helvetica Neue"/>
                        </a:rPr>
                        <a:t>Views or event attendance</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Audience exposure, subject to deduplication</a:t>
                      </a:r>
                    </a:p>
                  </a:txBody>
                  <a:tcPr marL="152400" marR="152400" marT="114300" marB="95250" anchor="ctr">
                    <a:solidFill>
                      <a:srgbClr val="F7F7F5"/>
                    </a:solidFill>
                  </a:tcPr>
                </a:tc>
              </a:tr>
              <a:tr h="638175">
                <a:tc>
                  <a:txBody>
                    <a:bodyPr/>
                    <a:lstStyle/>
                    <a:p>
                      <a:r>
                        <a:rPr sz="1875" b="1">
                          <a:solidFill>
                            <a:srgbClr val="202936"/>
                          </a:solidFill>
                          <a:latin typeface="Helvetica Neue"/>
                          <a:ea typeface="Helvetica Neue"/>
                          <a:cs typeface="Helvetica Neue"/>
                        </a:rPr>
                        <a:t>Visits to election information</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Use of an information resource</a:t>
                      </a:r>
                    </a:p>
                  </a:txBody>
                  <a:tcPr marL="152400" marR="152400" marT="114300" marB="95250" anchor="ctr">
                    <a:solidFill>
                      <a:srgbClr val="F7F7F5"/>
                    </a:solidFill>
                  </a:tcPr>
                </a:tc>
              </a:tr>
              <a:tr h="638175">
                <a:tc>
                  <a:txBody>
                    <a:bodyPr/>
                    <a:lstStyle/>
                    <a:p>
                      <a:r>
                        <a:rPr sz="1875" b="1">
                          <a:solidFill>
                            <a:srgbClr val="202936"/>
                          </a:solidFill>
                          <a:latin typeface="Helvetica Neue"/>
                          <a:ea typeface="Helvetica Neue"/>
                          <a:cs typeface="Helvetica Neue"/>
                        </a:rPr>
                        <a:t>Ballots counted</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Overall election participation</a:t>
                      </a:r>
                    </a:p>
                  </a:txBody>
                  <a:tcPr marL="152400" marR="152400" marT="114300" marB="95250" anchor="ctr">
                    <a:solidFill>
                      <a:srgbClr val="F7F7F5"/>
                    </a:solidFill>
                  </a:tcPr>
                </a:tc>
              </a:tr>
              <a:tr h="638175">
                <a:tc>
                  <a:txBody>
                    <a:bodyPr/>
                    <a:lstStyle/>
                    <a:p>
                      <a:r>
                        <a:rPr sz="1875" b="1">
                          <a:solidFill>
                            <a:srgbClr val="202936"/>
                          </a:solidFill>
                          <a:latin typeface="Helvetica Neue"/>
                          <a:ea typeface="Helvetica Neue"/>
                          <a:cs typeface="Helvetica Neue"/>
                        </a:rPr>
                        <a:t>Additional votes caused by this project</a:t>
                      </a:r>
                    </a:p>
                  </a:txBody>
                  <a:tcPr marL="152400" marR="152400" marT="114300" marB="95250" anchor="ctr">
                    <a:solidFill>
                      <a:srgbClr val="F7F7F5"/>
                    </a:solidFill>
                  </a:tcPr>
                </a:tc>
                <a:tc>
                  <a:txBody>
                    <a:bodyPr/>
                    <a:lstStyle/>
                    <a:p>
                      <a:r>
                        <a:rPr sz="1875" b="0">
                          <a:solidFill>
                            <a:srgbClr val="202936"/>
                          </a:solidFill>
                          <a:latin typeface="Helvetica Neue"/>
                          <a:ea typeface="Helvetica Neue"/>
                          <a:cs typeface="Helvetica Neue"/>
                        </a:rPr>
                        <a:t>Requires an appropriate causal study</a:t>
                      </a:r>
                    </a:p>
                  </a:txBody>
                  <a:tcPr marL="152400" marR="152400" marT="114300" marB="95250" anchor="ctr">
                    <a:solidFill>
                      <a:srgbClr val="F7F7F5"/>
                    </a:solidFill>
                  </a:tcPr>
                </a:tc>
              </a:tr>
            </a:tbl>
          </a:graphicData>
        </a:graphic>
      </p:graphicFrame>
      <p:sp>
        <p:nvSpPr>
          <p:cNvPr id="5" name="">
            <a:extLst xmlns:a="http://schemas.openxmlformats.org/drawingml/2006/main">
              <a:ext uri="{FF2B5EF4-FFF2-40B4-BE49-F238E27FC236}">
                <a16:creationId xmlns:a16="http://schemas.microsoft.com/office/drawing/2014/main" id="{59F64234-CD00-4708-A3EA-DAAFF6F1C02E}"/>
              </a:ext>
            </a:extLst>
          </p:cNvPr>
          <p:cNvSpPr>
            <a:spLocks xmlns:a="http://schemas.openxmlformats.org/drawingml/2006/main" noGrp="1"/>
          </p:cNvSpPr>
          <p:nvPr/>
        </p:nvSpPr>
        <p:spPr>
          <a:xfrm xmlns:a="http://schemas.openxmlformats.org/drawingml/2006/main">
            <a:off x="609600" y="5486400"/>
            <a:ext cx="109728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1">
                <a:solidFill>
                  <a:srgbClr val="1E3A6E"/>
                </a:solidFill>
                <a:latin typeface="Helvetica Neue"/>
                <a:ea typeface="Helvetica Neue"/>
                <a:cs typeface="Helvetica Neue"/>
              </a:defRPr>
            </a:pPr>
            <a:r>
              <a:rPr sz="2400" b="1">
                <a:solidFill>
                  <a:srgbClr val="1E3A6E"/>
                </a:solidFill>
                <a:latin typeface="Helvetica Neue"/>
                <a:ea typeface="Helvetica Neue"/>
                <a:cs typeface="Helvetica Neue"/>
              </a:rPr>
              <a:t>No project-specific causal effect estimate is available.</a:t>
            </a:r>
          </a:p>
        </p:txBody>
      </p:sp>
      <p:sp>
        <p:nvSpPr>
          <p:cNvPr id="6" name="">
            <a:extLst xmlns:a="http://schemas.openxmlformats.org/drawingml/2006/main">
              <a:ext uri="{FF2B5EF4-FFF2-40B4-BE49-F238E27FC236}">
                <a16:creationId xmlns:a16="http://schemas.microsoft.com/office/drawing/2014/main" id="{74314BE5-EFE0-438C-B108-F8452E9B35CF}"/>
              </a:ext>
            </a:extLst>
          </p:cNvPr>
          <p:cNvSpPr>
            <a:spLocks xmlns:a="http://schemas.openxmlformats.org/drawingml/2006/main" noGrp="1"/>
          </p:cNvSpPr>
          <p:nvPr/>
        </p:nvSpPr>
        <p:spPr>
          <a:xfrm xmlns:a="http://schemas.openxmlformats.org/drawingml/2006/main">
            <a:off x="609600" y="625792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566273"/>
                </a:solidFill>
                <a:latin typeface="Helvetica Neue"/>
                <a:ea typeface="Helvetica Neue"/>
                <a:cs typeface="Helvetica Neue"/>
              </a:defRPr>
            </a:pPr>
            <a:r>
              <a:rPr sz="1200" b="0">
                <a:solidFill>
                  <a:srgbClr val="566273"/>
                </a:solidFill>
                <a:latin typeface="Helvetica Neue"/>
                <a:ea typeface="Helvetica Neue"/>
                <a:cs typeface="Helvetica Neue"/>
              </a:rPr>
              <a:t>A gap in national turnout does not establish how many people an event must reach. No conversion rate or likely effect is assumed.</a:t>
            </a:r>
          </a:p>
        </p:txBody>
      </p:sp>
    </p:spTree>
    <p:extLst>
      <p:ext uri="{BB962C8B-B14F-4D97-AF65-F5344CB8AC3E}">
        <p14:creationId xmlns:p14="http://schemas.microsoft.com/office/powerpoint/2010/main" val="11134953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2026-09-17T07:03:24.3980000Z</dcterms:created>
  <dcterms:modified xsi:type="dcterms:W3CDTF">2026-09-17T07:03:24.3980000Z</dcterms:modified>
</coreProperties>
</file>