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charts/chart1.xml" ContentType="application/vnd.openxmlformats-officedocument.drawingml.chart+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1912898b34294038" /><Relationship Type="http://schemas.openxmlformats.org/officeDocument/2006/relationships/extended-properties" Target="/docProps/app.xml" Id="R55dbb186d631450d" /><Relationship Type="http://schemas.openxmlformats.org/officeDocument/2006/relationships/officeDocument" Target="/ppt/presentation.xml" Id="R61ddbc30fd2941bb" /></Relationships>
</file>

<file path=ppt/presentation.xml><?xml version="1.0" encoding="utf-8"?>
<p:presentation xmlns:p="http://schemas.openxmlformats.org/presentationml/2006/main">
  <p:sldMasterIdLst>
    <p:sldMasterId xmlns:r="http://schemas.openxmlformats.org/officeDocument/2006/relationships" id="2147483648" r:id="Rd3d21190b81240e2"/>
  </p:sldMasterIdLst>
  <p:notesMasterIdLst>
    <p:notesMasterId xmlns:r="http://schemas.openxmlformats.org/officeDocument/2006/relationships" r:id="R0e3e73c8475f472b"/>
  </p:notesMasterIdLst>
  <p:sldIdLst>
    <p:sldId xmlns:r="http://schemas.openxmlformats.org/officeDocument/2006/relationships" id="256" r:id="R68c7ff7cda284c5e"/>
    <p:sldId xmlns:r="http://schemas.openxmlformats.org/officeDocument/2006/relationships" id="257" r:id="Rb2b22458b6d64c9e"/>
    <p:sldId xmlns:r="http://schemas.openxmlformats.org/officeDocument/2006/relationships" id="258" r:id="R6645b12dc2b24d7e"/>
    <p:sldId xmlns:r="http://schemas.openxmlformats.org/officeDocument/2006/relationships" id="259" r:id="R9cf9f92a0c0f4d3e"/>
    <p:sldId xmlns:r="http://schemas.openxmlformats.org/officeDocument/2006/relationships" id="260" r:id="R5d5068be6f504f33"/>
    <p:sldId xmlns:r="http://schemas.openxmlformats.org/officeDocument/2006/relationships" id="261" r:id="R4ea1a72bc48c4855"/>
    <p:sldId xmlns:r="http://schemas.openxmlformats.org/officeDocument/2006/relationships" id="262" r:id="R6c45abe4b7dd48c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743c75d65734d3b" /><Relationship Type="http://schemas.openxmlformats.org/officeDocument/2006/relationships/slideMaster" Target="/ppt/slideMasters/slideMaster1.xml" Id="Rd3d21190b81240e2" /><Relationship Type="http://schemas.openxmlformats.org/officeDocument/2006/relationships/notesMaster" Target="/ppt/notesMasters/notesMaster1.xml" Id="R0e3e73c8475f472b" /><Relationship Type="http://schemas.openxmlformats.org/officeDocument/2006/relationships/presProps" Target="/ppt/presProps.xml" Id="R7eaac589ab454c7c" /><Relationship Type="http://schemas.openxmlformats.org/officeDocument/2006/relationships/tableStyles" Target="/ppt/tableStyles.xml" Id="R85c178528bb94e87" /><Relationship Type="http://schemas.openxmlformats.org/officeDocument/2006/relationships/slide" Target="/ppt/slides/slide1.xml" Id="R68c7ff7cda284c5e" /><Relationship Type="http://schemas.openxmlformats.org/officeDocument/2006/relationships/slide" Target="/ppt/slides/slide2.xml" Id="Rb2b22458b6d64c9e" /><Relationship Type="http://schemas.openxmlformats.org/officeDocument/2006/relationships/slide" Target="/ppt/slides/slide3.xml" Id="R6645b12dc2b24d7e" /><Relationship Type="http://schemas.openxmlformats.org/officeDocument/2006/relationships/slide" Target="/ppt/slides/slide4.xml" Id="R9cf9f92a0c0f4d3e" /><Relationship Type="http://schemas.openxmlformats.org/officeDocument/2006/relationships/slide" Target="/ppt/slides/slide5.xml" Id="R5d5068be6f504f33" /><Relationship Type="http://schemas.openxmlformats.org/officeDocument/2006/relationships/slide" Target="/ppt/slides/slide6.xml" Id="R4ea1a72bc48c4855" /><Relationship Type="http://schemas.openxmlformats.org/officeDocument/2006/relationships/slide" Target="/ppt/slides/slide7.xml" Id="R6c45abe4b7dd48c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c45ec92f21a42d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2d1bb4351a04a1f" /><Relationship Type="http://schemas.openxmlformats.org/officeDocument/2006/relationships/notesMaster" Target="/ppt/notesMasters/notesMaster1.xml" Id="R466491dc890f44ee" /></Relationships>
</file>

<file path=ppt/notesSlides/_rels/notesSlide2.xml.rels>&#65279;<?xml version="1.0" encoding="utf-8"?><Relationships xmlns="http://schemas.openxmlformats.org/package/2006/relationships"><Relationship Type="http://schemas.openxmlformats.org/officeDocument/2006/relationships/slide" Target="/ppt/slides/slide2.xml" Id="Rb571d4e3486e4de3" /><Relationship Type="http://schemas.openxmlformats.org/officeDocument/2006/relationships/notesMaster" Target="/ppt/notesMasters/notesMaster1.xml" Id="Rd1809ab89911412b" /></Relationships>
</file>

<file path=ppt/notesSlides/_rels/notesSlide3.xml.rels>&#65279;<?xml version="1.0" encoding="utf-8"?><Relationships xmlns="http://schemas.openxmlformats.org/package/2006/relationships"><Relationship Type="http://schemas.openxmlformats.org/officeDocument/2006/relationships/slide" Target="/ppt/slides/slide3.xml" Id="Ra2cbac6c90e24793" /><Relationship Type="http://schemas.openxmlformats.org/officeDocument/2006/relationships/notesMaster" Target="/ppt/notesMasters/notesMaster1.xml" Id="R79c3720e75c7444b" /></Relationships>
</file>

<file path=ppt/notesSlides/_rels/notesSlide4.xml.rels>&#65279;<?xml version="1.0" encoding="utf-8"?><Relationships xmlns="http://schemas.openxmlformats.org/package/2006/relationships"><Relationship Type="http://schemas.openxmlformats.org/officeDocument/2006/relationships/slide" Target="/ppt/slides/slide4.xml" Id="Re9f6d50d52cb421b" /><Relationship Type="http://schemas.openxmlformats.org/officeDocument/2006/relationships/notesMaster" Target="/ppt/notesMasters/notesMaster1.xml" Id="Rdc22c3bf912243e0" /></Relationships>
</file>

<file path=ppt/notesSlides/_rels/notesSlide5.xml.rels>&#65279;<?xml version="1.0" encoding="utf-8"?><Relationships xmlns="http://schemas.openxmlformats.org/package/2006/relationships"><Relationship Type="http://schemas.openxmlformats.org/officeDocument/2006/relationships/slide" Target="/ppt/slides/slide5.xml" Id="R23fb8cd296764a08" /><Relationship Type="http://schemas.openxmlformats.org/officeDocument/2006/relationships/notesMaster" Target="/ppt/notesMasters/notesMaster1.xml" Id="R2863fd62f9d34ff9" /></Relationships>
</file>

<file path=ppt/notesSlides/_rels/notesSlide6.xml.rels>&#65279;<?xml version="1.0" encoding="utf-8"?><Relationships xmlns="http://schemas.openxmlformats.org/package/2006/relationships"><Relationship Type="http://schemas.openxmlformats.org/officeDocument/2006/relationships/slide" Target="/ppt/slides/slide6.xml" Id="R4c06831154af486a" /><Relationship Type="http://schemas.openxmlformats.org/officeDocument/2006/relationships/notesMaster" Target="/ppt/notesMasters/notesMaster1.xml" Id="Ra6354e44f84841ad" /></Relationships>
</file>

<file path=ppt/notesSlides/_rels/notesSlide7.xml.rels>&#65279;<?xml version="1.0" encoding="utf-8"?><Relationships xmlns="http://schemas.openxmlformats.org/package/2006/relationships"><Relationship Type="http://schemas.openxmlformats.org/officeDocument/2006/relationships/slide" Target="/ppt/slides/slide7.xml" Id="Ref9c234d28e547a3" /><Relationship Type="http://schemas.openxmlformats.org/officeDocument/2006/relationships/notesMaster" Target="/ppt/notesMasters/notesMaster1.xml" Id="R34ef6922dcbc437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User-proposed concept adapted from the supplied September 2026 transcript. No artists, venues, event dates, sponsors or funding have been confirmed in this material. Description does not endorse any politician, campaign, party, policy or ballot position.</a:t>
            </a:r>
          </a:p>
          <a:p xmlns:a="http://schemas.openxmlformats.org/drawingml/2006/main">
            <a:r>
              <a:t/>
            </a:r>
          </a:p>
          <a:p xmlns:a="http://schemas.openxmlformats.org/drawingml/2006/main">
            <a:r>
              <a:t>Sources checked September 17, 2026:</a:t>
            </a:r>
          </a:p>
          <a:p xmlns:a="http://schemas.openxmlformats.org/drawingml/2006/main">
            <a:r>
              <a:t/>
            </a:r>
          </a:p>
          <a:p xmlns:a="http://schemas.openxmlformats.org/drawingml/2006/main">
            <a:r>
              <a:t/>
            </a:r>
          </a:p>
          <a:p xmlns:a="http://schemas.openxmlformats.org/drawingml/2006/main">
            <a:r>
              <a:t>Election.org branding uses original supplied artwork. The initiative is a proposal, not an announced event or a measured turnout intervention.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slide describes the user’s proposed concept and scope only. Election.org’s existing public information routes are references, not a claim of complete coverage or proof that the proposed event exists.</a:t>
            </a:r>
          </a:p>
          <a:p xmlns:a="http://schemas.openxmlformats.org/drawingml/2006/main">
            <a:r>
              <a:t/>
            </a:r>
          </a:p>
          <a:p xmlns:a="http://schemas.openxmlformats.org/drawingml/2006/main">
            <a:r>
              <a:t>Sources checked September 17, 2026:</a:t>
            </a:r>
          </a:p>
          <a:p xmlns:a="http://schemas.openxmlformats.org/drawingml/2006/main">
            <a:r>
              <a:t>https://www.election.org/midterms</a:t>
            </a:r>
          </a:p>
          <a:p xmlns:a="http://schemas.openxmlformats.org/drawingml/2006/main">
            <a:r>
              <a:t>https://www.election.org/corrections</a:t>
            </a:r>
          </a:p>
          <a:p xmlns:a="http://schemas.openxmlformats.org/drawingml/2006/main">
            <a:r>
              <a:t/>
            </a:r>
          </a:p>
          <a:p xmlns:a="http://schemas.openxmlformats.org/drawingml/2006/main">
            <a:r>
              <a:t>Election.org branding uses original supplied artwork. The initiative is a proposal, not an announced event or a measured turnout intervention.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Description of the public-information component in the user’s proposal. Election.org routes are existing reference points. The deck does not claim uniform data completeness or verified current information for every jurisdiction.</a:t>
            </a:r>
          </a:p>
          <a:p xmlns:a="http://schemas.openxmlformats.org/drawingml/2006/main">
            <a:r>
              <a:t/>
            </a:r>
          </a:p>
          <a:p xmlns:a="http://schemas.openxmlformats.org/drawingml/2006/main">
            <a:r>
              <a:t>Sources checked September 17, 2026:</a:t>
            </a:r>
          </a:p>
          <a:p xmlns:a="http://schemas.openxmlformats.org/drawingml/2006/main">
            <a:r>
              <a:t>https://www.election.org/midterms</a:t>
            </a:r>
          </a:p>
          <a:p xmlns:a="http://schemas.openxmlformats.org/drawingml/2006/main">
            <a:r>
              <a:t>https://www.election.org/my-ballot</a:t>
            </a:r>
          </a:p>
          <a:p xmlns:a="http://schemas.openxmlformats.org/drawingml/2006/main">
            <a:r>
              <a:t>https://www.election.org/officials</a:t>
            </a:r>
          </a:p>
          <a:p xmlns:a="http://schemas.openxmlformats.org/drawingml/2006/main">
            <a:r>
              <a:t>https://www.election.org/corrections</a:t>
            </a:r>
          </a:p>
          <a:p xmlns:a="http://schemas.openxmlformats.org/drawingml/2006/main">
            <a:r>
              <a:t/>
            </a:r>
          </a:p>
          <a:p xmlns:a="http://schemas.openxmlformats.org/drawingml/2006/main">
            <a:r>
              <a:t>Election.org branding uses original supplied artwork. The initiative is a proposal, not an announced event or a measured turnout intervention.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UF Election Lab:2018 total ballots118,581,921 / estimated voting-eligible population236,918,088, published rate50.05%. 2022 total ballots112,030,874 / estimated voting-eligible population242,907,672, published rate46.12%. This is a modern U.S. benchmark in the post1948 national series, not an all-time or world record. Values differ from Census self-reported citizen-adult turnout. Only limited facts are cited, not redistribution of UF dataset.</a:t>
            </a:r>
          </a:p>
          <a:p xmlns:a="http://schemas.openxmlformats.org/drawingml/2006/main">
            <a:r>
              <a:t/>
            </a:r>
          </a:p>
          <a:p xmlns:a="http://schemas.openxmlformats.org/drawingml/2006/main">
            <a:r>
              <a:t>Sources checked September 17, 2026:</a:t>
            </a:r>
          </a:p>
          <a:p xmlns:a="http://schemas.openxmlformats.org/drawingml/2006/main">
            <a:r>
              <a:t>https://election.lab.ufl.edu/voter-turnout/2018-general-election-turnout-rates/</a:t>
            </a:r>
          </a:p>
          <a:p xmlns:a="http://schemas.openxmlformats.org/drawingml/2006/main">
            <a:r>
              <a:t>https://election.lab.ufl.edu/voter-turnout/2022-general-election-turnout/</a:t>
            </a:r>
          </a:p>
          <a:p xmlns:a="http://schemas.openxmlformats.org/drawingml/2006/main">
            <a:r>
              <a:t>https://election.lab.ufl.edu/data-downloads/turnoutdata/US_VEP_Turnout_Rates_v1.4.csv</a:t>
            </a:r>
          </a:p>
          <a:p xmlns:a="http://schemas.openxmlformats.org/drawingml/2006/main">
            <a:r>
              <a:t/>
            </a:r>
          </a:p>
          <a:p xmlns:a="http://schemas.openxmlformats.org/drawingml/2006/main">
            <a:r>
              <a:t>Election.org branding uses original supplied artwork. The initiative is a proposal, not an announced event or a measured turnout intervention.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Scenario selected to explain scale. Assumed eligible population=250,000,000; baseline turnout=0.4612; target turnout=0.5010; baseline ballots=115,300,000; target ballots=125,250,000; gap=9,950,000. One percentage point at this assumed population equals2,500,000 ballots. Baseline borrows the published 2022 UF rate but is not a forecast for 2026. Target 50.10% is above the rounded 2018 modern benchmark50.05%. Actual record assessment needs final counts and a consistent final denominator. This equation does not estimate causation.</a:t>
            </a:r>
          </a:p>
          <a:p xmlns:a="http://schemas.openxmlformats.org/drawingml/2006/main">
            <a:r>
              <a:t/>
            </a:r>
          </a:p>
          <a:p xmlns:a="http://schemas.openxmlformats.org/drawingml/2006/main">
            <a:r>
              <a:t>Sources checked September 17, 2026:</a:t>
            </a:r>
          </a:p>
          <a:p xmlns:a="http://schemas.openxmlformats.org/drawingml/2006/main">
            <a:r>
              <a:t>https://election.lab.ufl.edu/voter-turnout/2018-general-election-turnout-rates/</a:t>
            </a:r>
          </a:p>
          <a:p xmlns:a="http://schemas.openxmlformats.org/drawingml/2006/main">
            <a:r>
              <a:t>https://election.lab.ufl.edu/voter-turnout/2022-general-election-turnout/</a:t>
            </a:r>
          </a:p>
          <a:p xmlns:a="http://schemas.openxmlformats.org/drawingml/2006/main">
            <a:r>
              <a:t/>
            </a:r>
          </a:p>
          <a:p xmlns:a="http://schemas.openxmlformats.org/drawingml/2006/main">
            <a:r>
              <a:t>Election.org branding uses original supplied artwork. The initiative is a proposal, not an announced event or a measured turnout intervention.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Cross-country context only. Electoral systems, registration rules, denominators and voting obligations differ. Australia and Brazil have compulsory voting with exceptions. India includes postal ballots and excludes the uncontested Surat seat. These examples are selected completed elections, not an assertion that all are each country’s latest election. “Midterm” does not describe an equivalent election worldwide.</a:t>
            </a:r>
          </a:p>
          <a:p xmlns:a="http://schemas.openxmlformats.org/drawingml/2006/main">
            <a:r>
              <a:t/>
            </a:r>
          </a:p>
          <a:p xmlns:a="http://schemas.openxmlformats.org/drawingml/2006/main">
            <a:r>
              <a:t>Sources checked September 17, 2026:</a:t>
            </a:r>
          </a:p>
          <a:p xmlns:a="http://schemas.openxmlformats.org/drawingml/2006/main">
            <a:r>
              <a:t>https://results.aec.gov.au/31496/Website/HouseTurnoutByState-31496.htm</a:t>
            </a:r>
          </a:p>
          <a:p xmlns:a="http://schemas.openxmlformats.org/drawingml/2006/main">
            <a:r>
              <a:t>https://www.tse.jus.br/comunicacao/noticias/2022/Outubro/100-das-secoes-totalizadas-confira-como-ficou-o-quadro-eleitoral-apos-o-1o-turno</a:t>
            </a:r>
          </a:p>
          <a:p xmlns:a="http://schemas.openxmlformats.org/drawingml/2006/main">
            <a:r>
              <a:t>https://www.bundeswahlleiterin.de/en/bundestagswahlen/2025/ergebnisse/bund-99.html</a:t>
            </a:r>
          </a:p>
          <a:p xmlns:a="http://schemas.openxmlformats.org/drawingml/2006/main">
            <a:r>
              <a:t>https://www.eci.gov.in/EBooks/atlas-2024/files/basic-html/page27.html</a:t>
            </a:r>
          </a:p>
          <a:p xmlns:a="http://schemas.openxmlformats.org/drawingml/2006/main">
            <a:r>
              <a:t>https://www.electionresults.govt.nz/electionresults_2023/statistics/party-votes-and-turnout-by-electorate.html</a:t>
            </a:r>
          </a:p>
          <a:p xmlns:a="http://schemas.openxmlformats.org/drawingml/2006/main">
            <a:r>
              <a:t>https://www.idea.int/data-tools/data/voter-turnout-database</a:t>
            </a:r>
          </a:p>
          <a:p xmlns:a="http://schemas.openxmlformats.org/drawingml/2006/main">
            <a:r>
              <a:t>https://www.idea.int/data-tools/data/voter-turnout-database/compulsory-voting</a:t>
            </a:r>
          </a:p>
          <a:p xmlns:a="http://schemas.openxmlformats.org/drawingml/2006/main">
            <a:r>
              <a:t/>
            </a:r>
          </a:p>
          <a:p xmlns:a="http://schemas.openxmlformats.org/drawingml/2006/main">
            <a:r>
              <a:t>Election.org branding uses original supplied artwork. The initiative is a proposal, not an announced event or a measured turnout intervention.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Proposal status as of September17,2026. No confirmed event, artist, sponsor, funding amount or demonstrated turnout effect. Contact is the user-authorized public Election.org contact address. No ticket, merchandise or other benefit is conditional on voting or registration.</a:t>
            </a:r>
          </a:p>
          <a:p xmlns:a="http://schemas.openxmlformats.org/drawingml/2006/main">
            <a:r>
              <a:t/>
            </a:r>
          </a:p>
          <a:p xmlns:a="http://schemas.openxmlformats.org/drawingml/2006/main">
            <a:r>
              <a:t>Sources checked September 17, 2026:</a:t>
            </a:r>
          </a:p>
          <a:p xmlns:a="http://schemas.openxmlformats.org/drawingml/2006/main">
            <a:r>
              <a:t>https://www.election.org/set-the-record</a:t>
            </a:r>
          </a:p>
          <a:p xmlns:a="http://schemas.openxmlformats.org/drawingml/2006/main">
            <a:r>
              <a:t/>
            </a:r>
          </a:p>
          <a:p xmlns:a="http://schemas.openxmlformats.org/drawingml/2006/main">
            <a:r>
              <a:t>Election.org branding uses original supplied artwork. The initiative is a proposal, not an announced event or a measured turnout intervention.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555fe7617274452"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8b88da0fe224c25" /><Relationship Type="http://schemas.openxmlformats.org/officeDocument/2006/relationships/slideLayout" Target="/ppt/slideLayouts/slideLayout1.xml" Id="R835826e840a54bb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35826e840a54bb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7801e22c4dc64af1" /><Relationship Type="http://schemas.openxmlformats.org/officeDocument/2006/relationships/image" Target="/ppt/media/image.png" Id="R2b57b75590d2459b" /><Relationship Type="http://schemas.openxmlformats.org/officeDocument/2006/relationships/notesSlide" Target="/ppt/notesSlides/notesSlide1.xml" Id="R3932b2192d6841fa"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34482b44ad91472d" /><Relationship Type="http://schemas.openxmlformats.org/officeDocument/2006/relationships/notesSlide" Target="/ppt/notesSlides/notesSlide2.xml" Id="R125507fdb5f644fd"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1483ae957e844ed4" /><Relationship Type="http://schemas.openxmlformats.org/officeDocument/2006/relationships/notesSlide" Target="/ppt/notesSlides/notesSlide3.xml" Id="Rdfed7666d1514443"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23314dc465e14aad" /><Relationship Type="http://schemas.openxmlformats.org/officeDocument/2006/relationships/chart" Target="/ppt/slides/charts/chart1.xml" Id="R6688e6c429224d1c" /><Relationship Type="http://schemas.openxmlformats.org/officeDocument/2006/relationships/notesSlide" Target="/ppt/notesSlides/notesSlide4.xml" Id="R8215865b9f644a52"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14a029af1524423c" /><Relationship Type="http://schemas.openxmlformats.org/officeDocument/2006/relationships/notesSlide" Target="/ppt/notesSlides/notesSlide5.xml" Id="Rd0f58ae12e234b5c"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d47421739bfd45ff" /><Relationship Type="http://schemas.openxmlformats.org/officeDocument/2006/relationships/notesSlide" Target="/ppt/notesSlides/notesSlide6.xml" Id="Ra098cbeee9fe4899"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00c4157bb4b645f0" /><Relationship Type="http://schemas.openxmlformats.org/officeDocument/2006/relationships/notesSlide" Target="/ppt/notesSlides/notesSlide7.xml" Id="R03d40c2463d245a7"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Share of voting-eligible population</c:v>
          </c:tx>
          <c:spPr>
            <a:solidFill xmlns:a="http://schemas.openxmlformats.org/drawingml/2006/main">
              <a:srgbClr val="2B4E8E"/>
            </a:solidFill>
          </c:spPr>
          <c:dPt>
            <c:idx val="0"/>
            <c:invertIfNegative val="0"/>
            <c:spPr>
              <a:solidFill xmlns:a="http://schemas.openxmlformats.org/drawingml/2006/main">
                <a:srgbClr val="1E3A6E"/>
              </a:solidFill>
            </c:spPr>
          </c:dPt>
          <c:dPt>
            <c:idx val="1"/>
            <c:invertIfNegative val="0"/>
            <c:spPr>
              <a:solidFill xmlns:a="http://schemas.openxmlformats.org/drawingml/2006/main">
                <a:srgbClr val="B3272D"/>
              </a:solidFill>
            </c:spPr>
          </c:dPt>
          <c:cat>
            <c:strRef>
              <c:f>'Chart Data'!$A$2:$A$3</c:f>
              <c:strCache>
                <c:ptCount val="2"/>
                <c:pt idx="0">
                  <c:v>2018 midterm</c:v>
                </c:pt>
                <c:pt idx="1">
                  <c:v>2022 midterm</c:v>
                </c:pt>
              </c:strCache>
            </c:strRef>
          </c:cat>
          <c:val>
            <c:numRef>
              <c:f>'Chart Data'!$B$2:$B$3</c:f>
              <c:numCache>
                <c:formatCode>0.00%</c:formatCode>
                <c:ptCount val="2"/>
                <c:pt idx="0">
                  <c:v>0.5005</c:v>
                </c:pt>
                <c:pt idx="1">
                  <c:v>0.4612</c:v>
                </c:pt>
              </c:numCache>
            </c:numRef>
          </c:val>
        </c:ser>
        <c:dLbls>
          <c:txPr>
            <a:bodyPr xmlns:a="http://schemas.openxmlformats.org/drawingml/2006/main" anchorCtr="1"/>
            <a:lstStyle xmlns:a="http://schemas.openxmlformats.org/drawingml/2006/main"/>
            <a:p xmlns:a="http://schemas.openxmlformats.org/drawingml/2006/main">
              <a:pPr>
                <a:defRPr sz="2175" b="1">
                  <a:solidFill>
                    <a:srgbClr val="1E3A6E"/>
                  </a:solidFill>
                  <a:latin typeface="Helvetica Neue"/>
                  <a:ea typeface="Helvetica Neue"/>
                  <a:cs typeface="Helvetica Neue"/>
                </a:defRPr>
              </a:pPr>
            </a:p>
          </c:txPr>
          <c:dLblPos val="outEnd"/>
          <c:showLegendKey val="0"/>
          <c:showVal val="1"/>
          <c:showCatName val="0"/>
          <c:showSerName val="0"/>
          <c:showPercent val="0"/>
          <c:showBubbleSize val="0"/>
          <c:showLeaderLines val="0"/>
        </c:dLbls>
        <c:gapWidth val="130"/>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FE5EC"/>
            </a:solidFill>
          </a:ln>
        </c:spPr>
        <c:txPr>
          <a:bodyPr xmlns:a="http://schemas.openxmlformats.org/drawingml/2006/main" anchorCtr="1"/>
          <a:lstStyle xmlns:a="http://schemas.openxmlformats.org/drawingml/2006/main"/>
          <a:p xmlns:a="http://schemas.openxmlformats.org/drawingml/2006/main">
            <a:pPr>
              <a:defRPr sz="1725">
                <a:solidFill>
                  <a:srgbClr val="202936"/>
                </a:solidFill>
                <a:latin typeface="Helvetica Neue"/>
                <a:ea typeface="Helvetica Neue"/>
                <a:cs typeface="Helvetica Neue"/>
              </a:defRPr>
            </a:pPr>
          </a:p>
        </c:txPr>
        <c:crossAx val="48672768"/>
      </c:catAx>
      <c:valAx>
        <c:axId val="48672768"/>
        <c:scaling>
          <c:orientation val="minMax"/>
          <c:max val="0.6"/>
          <c:min val="0"/>
        </c:scaling>
        <c:delete val="0"/>
        <c:axPos val="l"/>
        <c:majorGridlines>
          <c:spPr>
            <a:ln xmlns:a="http://schemas.openxmlformats.org/drawingml/2006/main" w="9525">
              <a:solidFill>
                <a:srgbClr val="DFE5EC"/>
              </a:solidFill>
            </a:ln>
          </c:spPr>
        </c:majorGridlines>
        <c:numFmt formatCode="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350">
                <a:solidFill>
                  <a:srgbClr val="566273"/>
                </a:solidFill>
                <a:latin typeface="Helvetica Neue"/>
                <a:ea typeface="Helvetica Neue"/>
                <a:cs typeface="Helvetica Neue"/>
              </a:defRPr>
            </a:pPr>
          </a:p>
        </c:txPr>
        <c:crossAx val="48650112"/>
        <c:crossBetween val="between"/>
        <c:majorUnit val="0.1"/>
      </c:valAx>
      <c:spPr>
        <a:solidFill xmlns:a="http://schemas.openxmlformats.org/drawingml/2006/main">
          <a:srgbClr val="F7F7F5"/>
        </a:solidFill>
        <a:ln xmlns:a="http://schemas.openxmlformats.org/drawingml/2006/main" w="0">
          <a:noFill/>
        </a:ln>
      </c:spPr>
    </c:plotArea>
    <c:plotVisOnly val="1"/>
  </c:chart>
  <c:spPr>
    <a:solidFill xmlns:a="http://schemas.openxmlformats.org/drawingml/2006/main">
      <a:srgbClr val="F7F7F5"/>
    </a:solidFill>
    <a:ln xmlns:a="http://schemas.openxmlformats.org/drawingml/2006/main" w="0">
      <a:noFill/>
    </a:ln>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122344"/>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2b57b75590d2459b"/>
          <a:stretch xmlns:a="http://schemas.openxmlformats.org/drawingml/2006/main"/>
        </p:blipFill>
        <p:spPr>
          <a:xfrm xmlns:a="http://schemas.openxmlformats.org/drawingml/2006/main">
            <a:off x="590550" y="409575"/>
            <a:ext cx="666750" cy="6667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25CF5FB-3517-4EBD-BFFA-585BF3EDAE4B}"/>
              </a:ext>
            </a:extLst>
          </p:cNvPr>
          <p:cNvSpPr>
            <a:spLocks xmlns:a="http://schemas.openxmlformats.org/drawingml/2006/main" noGrp="1"/>
          </p:cNvSpPr>
          <p:nvPr/>
        </p:nvSpPr>
        <p:spPr>
          <a:xfrm xmlns:a="http://schemas.openxmlformats.org/drawingml/2006/main">
            <a:off x="1438275" y="619125"/>
            <a:ext cx="5715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FFFFFF"/>
                </a:solidFill>
                <a:latin typeface="Helvetica Neue"/>
                <a:ea typeface="Helvetica Neue"/>
                <a:cs typeface="Helvetica Neue"/>
              </a:defRPr>
            </a:pPr>
            <a:r>
              <a:rPr sz="1875" b="1">
                <a:solidFill>
                  <a:srgbClr val="FFFFFF"/>
                </a:solidFill>
                <a:latin typeface="Helvetica Neue"/>
                <a:ea typeface="Helvetica Neue"/>
                <a:cs typeface="Helvetica Neue"/>
              </a:rPr>
              <a:t>ELECTION.ORG</a:t>
            </a:r>
          </a:p>
        </p:txBody>
      </p:sp>
      <p:sp>
        <p:nvSpPr>
          <p:cNvPr id="3" name="">
            <a:extLst xmlns:a="http://schemas.openxmlformats.org/drawingml/2006/main">
              <a:ext uri="{FF2B5EF4-FFF2-40B4-BE49-F238E27FC236}">
                <a16:creationId xmlns:a16="http://schemas.microsoft.com/office/drawing/2014/main" id="{DE3544ED-334B-4C16-B833-DED29E4776C1}"/>
              </a:ext>
            </a:extLst>
          </p:cNvPr>
          <p:cNvSpPr>
            <a:spLocks xmlns:a="http://schemas.openxmlformats.org/drawingml/2006/main" noGrp="1"/>
          </p:cNvSpPr>
          <p:nvPr/>
        </p:nvSpPr>
        <p:spPr>
          <a:xfrm xmlns:a="http://schemas.openxmlformats.org/drawingml/2006/main">
            <a:off x="609600" y="2000250"/>
            <a:ext cx="1076325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7950" b="1">
                <a:solidFill>
                  <a:srgbClr val="FFFFFF"/>
                </a:solidFill>
                <a:latin typeface="Georgia"/>
                <a:ea typeface="Georgia"/>
                <a:cs typeface="Georgia"/>
              </a:defRPr>
            </a:pPr>
            <a:r>
              <a:rPr sz="7950" b="1">
                <a:solidFill>
                  <a:srgbClr val="FFFFFF"/>
                </a:solidFill>
                <a:latin typeface="Georgia"/>
                <a:ea typeface="Georgia"/>
                <a:cs typeface="Georgia"/>
              </a:rPr>
              <a:t>Set the Record</a:t>
            </a:r>
          </a:p>
        </p:txBody>
      </p:sp>
      <p:sp>
        <p:nvSpPr>
          <p:cNvPr id="4" name="">
            <a:extLst xmlns:a="http://schemas.openxmlformats.org/drawingml/2006/main">
              <a:ext uri="{FF2B5EF4-FFF2-40B4-BE49-F238E27FC236}">
                <a16:creationId xmlns:a16="http://schemas.microsoft.com/office/drawing/2014/main" id="{5FA5E7E1-BD02-4C2F-A85D-72122F164F2B}"/>
              </a:ext>
            </a:extLst>
          </p:cNvPr>
          <p:cNvSpPr>
            <a:spLocks xmlns:a="http://schemas.openxmlformats.org/drawingml/2006/main" noGrp="1"/>
          </p:cNvSpPr>
          <p:nvPr/>
        </p:nvSpPr>
        <p:spPr>
          <a:xfrm xmlns:a="http://schemas.openxmlformats.org/drawingml/2006/main">
            <a:off x="647700" y="4429125"/>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0">
                <a:solidFill>
                  <a:srgbClr val="DFE5EC"/>
                </a:solidFill>
                <a:latin typeface="Helvetica Neue"/>
                <a:ea typeface="Helvetica Neue"/>
                <a:cs typeface="Helvetica Neue"/>
              </a:defRPr>
            </a:pPr>
            <a:r>
              <a:rPr sz="2325" b="0">
                <a:solidFill>
                  <a:srgbClr val="DFE5EC"/>
                </a:solidFill>
                <a:latin typeface="Helvetica Neue"/>
                <a:ea typeface="Helvetica Neue"/>
                <a:cs typeface="Helvetica Neue"/>
              </a:rPr>
              <a:t>A proposed music and public-information initiative</a:t>
            </a:r>
          </a:p>
        </p:txBody>
      </p:sp>
      <p:sp>
        <p:nvSpPr>
          <p:cNvPr id="5" name="">
            <a:extLst xmlns:a="http://schemas.openxmlformats.org/drawingml/2006/main">
              <a:ext uri="{FF2B5EF4-FFF2-40B4-BE49-F238E27FC236}">
                <a16:creationId xmlns:a16="http://schemas.microsoft.com/office/drawing/2014/main" id="{C7411CD5-7A3B-41CA-871C-1A05DE4FEE08}"/>
              </a:ext>
            </a:extLst>
          </p:cNvPr>
          <p:cNvSpPr>
            <a:spLocks xmlns:a="http://schemas.openxmlformats.org/drawingml/2006/main" noGrp="1"/>
          </p:cNvSpPr>
          <p:nvPr/>
        </p:nvSpPr>
        <p:spPr>
          <a:xfrm xmlns:a="http://schemas.openxmlformats.org/drawingml/2006/main">
            <a:off x="647700" y="6162675"/>
            <a:ext cx="10096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0">
                <a:solidFill>
                  <a:srgbClr val="FFB6B9"/>
                </a:solidFill>
                <a:latin typeface="Helvetica Neue"/>
                <a:ea typeface="Helvetica Neue"/>
                <a:cs typeface="Helvetica Neue"/>
              </a:defRPr>
            </a:pPr>
            <a:r>
              <a:rPr sz="1350" b="0">
                <a:solidFill>
                  <a:srgbClr val="FFB6B9"/>
                </a:solidFill>
                <a:latin typeface="Helvetica Neue"/>
                <a:ea typeface="Helvetica Neue"/>
                <a:cs typeface="Helvetica Neue"/>
              </a:rPr>
              <a:t>Initiative overview  /  September 2026</a:t>
            </a:r>
          </a:p>
        </p:txBody>
      </p:sp>
    </p:spTree>
    <p:extLst>
      <p:ext uri="{BB962C8B-B14F-4D97-AF65-F5344CB8AC3E}">
        <p14:creationId xmlns:p14="http://schemas.microsoft.com/office/powerpoint/2010/main" val="725313125"/>
      </p:ext>
    </p:extLst>
  </p:cSld>
</p:sld>
</file>

<file path=ppt/slides/slide2.xml><?xml version="1.0" encoding="utf-8"?>
<p:sld xmlns:p="http://schemas.openxmlformats.org/presentationml/2006/main">
  <p:cSld>
    <p:bg>
      <p:bgPr>
        <a:solidFill xmlns:a="http://schemas.openxmlformats.org/drawingml/2006/main">
          <a:srgbClr val="F7F7F5"/>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FB7FAAFD-B4F4-426B-8CC9-B8002DA75840}"/>
              </a:ext>
            </a:extLst>
          </p:cNvPr>
          <p:cNvSpPr>
            <a:spLocks xmlns:a="http://schemas.openxmlformats.org/drawingml/2006/main" noGrp="1"/>
          </p:cNvSpPr>
          <p:nvPr/>
        </p:nvSpPr>
        <p:spPr>
          <a:xfrm xmlns:a="http://schemas.openxmlformats.org/drawingml/2006/main">
            <a:off x="609600" y="323850"/>
            <a:ext cx="3333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1E3A6E"/>
                </a:solidFill>
                <a:latin typeface="Helvetica Neue"/>
                <a:ea typeface="Helvetica Neue"/>
                <a:cs typeface="Helvetica Neue"/>
              </a:defRPr>
            </a:pPr>
            <a:r>
              <a:rPr sz="1350" b="1">
                <a:solidFill>
                  <a:srgbClr val="1E3A6E"/>
                </a:solidFill>
                <a:latin typeface="Helvetica Neue"/>
                <a:ea typeface="Helvetica Neue"/>
                <a:cs typeface="Helvetica Neue"/>
              </a:rPr>
              <a:t>ELECTION.ORG</a:t>
            </a:r>
          </a:p>
        </p:txBody>
      </p:sp>
      <p:sp>
        <p:nvSpPr>
          <p:cNvPr id="2" name="">
            <a:extLst xmlns:a="http://schemas.openxmlformats.org/drawingml/2006/main">
              <a:ext uri="{FF2B5EF4-FFF2-40B4-BE49-F238E27FC236}">
                <a16:creationId xmlns:a16="http://schemas.microsoft.com/office/drawing/2014/main" id="{3E58ED79-B186-476A-919E-8B501E779A4E}"/>
              </a:ext>
            </a:extLst>
          </p:cNvPr>
          <p:cNvSpPr>
            <a:spLocks xmlns:a="http://schemas.openxmlformats.org/drawingml/2006/main" noGrp="1"/>
          </p:cNvSpPr>
          <p:nvPr/>
        </p:nvSpPr>
        <p:spPr>
          <a:xfrm xmlns:a="http://schemas.openxmlformats.org/drawingml/2006/main">
            <a:off x="11049000" y="323850"/>
            <a:ext cx="5334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350" b="0">
                <a:solidFill>
                  <a:srgbClr val="566273"/>
                </a:solidFill>
                <a:latin typeface="Helvetica Neue"/>
                <a:ea typeface="Helvetica Neue"/>
                <a:cs typeface="Helvetica Neue"/>
              </a:defRPr>
            </a:pPr>
            <a:r>
              <a:rPr sz="1350" b="0">
                <a:solidFill>
                  <a:srgbClr val="566273"/>
                </a:solidFill>
                <a:latin typeface="Helvetica Neue"/>
                <a:ea typeface="Helvetica Neue"/>
                <a:cs typeface="Helvetica Neue"/>
              </a:rPr>
              <a:t>02</a:t>
            </a:r>
          </a:p>
        </p:txBody>
      </p:sp>
      <p:sp>
        <p:nvSpPr>
          <p:cNvPr id="3" name="">
            <a:extLst xmlns:a="http://schemas.openxmlformats.org/drawingml/2006/main">
              <a:ext uri="{FF2B5EF4-FFF2-40B4-BE49-F238E27FC236}">
                <a16:creationId xmlns:a16="http://schemas.microsoft.com/office/drawing/2014/main" id="{95800DCD-A04D-44C4-BAD3-A6CD02721DB5}"/>
              </a:ext>
            </a:extLst>
          </p:cNvPr>
          <p:cNvSpPr>
            <a:spLocks xmlns:a="http://schemas.openxmlformats.org/drawingml/2006/main" noGrp="1"/>
          </p:cNvSpPr>
          <p:nvPr/>
        </p:nvSpPr>
        <p:spPr>
          <a:xfrm xmlns:a="http://schemas.openxmlformats.org/drawingml/2006/main">
            <a:off x="609600" y="93345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450" b="1">
                <a:solidFill>
                  <a:srgbClr val="1E3A6E"/>
                </a:solidFill>
                <a:latin typeface="Georgia"/>
                <a:ea typeface="Georgia"/>
                <a:cs typeface="Georgia"/>
              </a:defRPr>
            </a:pPr>
            <a:r>
              <a:rPr sz="3450" b="1">
                <a:solidFill>
                  <a:srgbClr val="1E3A6E"/>
                </a:solidFill>
                <a:latin typeface="Georgia"/>
                <a:ea typeface="Georgia"/>
                <a:cs typeface="Georgia"/>
              </a:rPr>
              <a:t>One name, three meanings</a:t>
            </a:r>
          </a:p>
        </p:txBody>
      </p:sp>
      <p:sp>
        <p:nvSpPr>
          <p:cNvPr id="4" name="">
            <a:extLst xmlns:a="http://schemas.openxmlformats.org/drawingml/2006/main">
              <a:ext uri="{FF2B5EF4-FFF2-40B4-BE49-F238E27FC236}">
                <a16:creationId xmlns:a16="http://schemas.microsoft.com/office/drawing/2014/main" id="{2D5DE432-7E6C-4A5A-90A9-DE262DC49F04}"/>
              </a:ext>
            </a:extLst>
          </p:cNvPr>
          <p:cNvSpPr>
            <a:spLocks xmlns:a="http://schemas.openxmlformats.org/drawingml/2006/main" noGrp="1"/>
          </p:cNvSpPr>
          <p:nvPr/>
        </p:nvSpPr>
        <p:spPr>
          <a:xfrm xmlns:a="http://schemas.openxmlformats.org/drawingml/2006/main">
            <a:off x="609600" y="2228850"/>
            <a:ext cx="40481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1">
                <a:solidFill>
                  <a:srgbClr val="1E3A6E"/>
                </a:solidFill>
                <a:latin typeface="Georgia"/>
                <a:ea typeface="Georgia"/>
                <a:cs typeface="Georgia"/>
              </a:defRPr>
            </a:pPr>
            <a:r>
              <a:rPr sz="2475" b="1">
                <a:solidFill>
                  <a:srgbClr val="1E3A6E"/>
                </a:solidFill>
                <a:latin typeface="Georgia"/>
                <a:ea typeface="Georgia"/>
                <a:cs typeface="Georgia"/>
              </a:rPr>
              <a:t>The public record</a:t>
            </a:r>
          </a:p>
        </p:txBody>
      </p:sp>
      <p:sp>
        <p:nvSpPr>
          <p:cNvPr id="5" name="">
            <a:extLst xmlns:a="http://schemas.openxmlformats.org/drawingml/2006/main">
              <a:ext uri="{FF2B5EF4-FFF2-40B4-BE49-F238E27FC236}">
                <a16:creationId xmlns:a16="http://schemas.microsoft.com/office/drawing/2014/main" id="{ACD2FFF6-3C52-492B-BA12-01938E4CBA96}"/>
              </a:ext>
            </a:extLst>
          </p:cNvPr>
          <p:cNvSpPr>
            <a:spLocks xmlns:a="http://schemas.openxmlformats.org/drawingml/2006/main" noGrp="1"/>
          </p:cNvSpPr>
          <p:nvPr/>
        </p:nvSpPr>
        <p:spPr>
          <a:xfrm xmlns:a="http://schemas.openxmlformats.org/drawingml/2006/main">
            <a:off x="5048250" y="2247900"/>
            <a:ext cx="62865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202936"/>
                </a:solidFill>
                <a:latin typeface="Helvetica Neue"/>
                <a:ea typeface="Helvetica Neue"/>
                <a:cs typeface="Helvetica Neue"/>
              </a:defRPr>
            </a:pPr>
            <a:r>
              <a:rPr sz="2025" b="0">
                <a:solidFill>
                  <a:srgbClr val="202936"/>
                </a:solidFill>
                <a:latin typeface="Helvetica Neue"/>
                <a:ea typeface="Helvetica Neue"/>
                <a:cs typeface="Helvetica Neue"/>
              </a:rPr>
              <a:t>Election information with original sources and a visible correction path.</a:t>
            </a:r>
          </a:p>
        </p:txBody>
      </p:sp>
      <p:sp>
        <p:nvSpPr>
          <p:cNvPr id="6" name="">
            <a:extLst xmlns:a="http://schemas.openxmlformats.org/drawingml/2006/main">
              <a:ext uri="{FF2B5EF4-FFF2-40B4-BE49-F238E27FC236}">
                <a16:creationId xmlns:a16="http://schemas.microsoft.com/office/drawing/2014/main" id="{A2570E33-6D7E-40E3-B962-944DE06B4BEC}"/>
              </a:ext>
            </a:extLst>
          </p:cNvPr>
          <p:cNvSpPr>
            <a:spLocks xmlns:a="http://schemas.openxmlformats.org/drawingml/2006/main" noGrp="1"/>
          </p:cNvSpPr>
          <p:nvPr/>
        </p:nvSpPr>
        <p:spPr>
          <a:xfrm xmlns:a="http://schemas.openxmlformats.org/drawingml/2006/main">
            <a:off x="609600" y="3467100"/>
            <a:ext cx="40481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1">
                <a:solidFill>
                  <a:srgbClr val="1E3A6E"/>
                </a:solidFill>
                <a:latin typeface="Georgia"/>
                <a:ea typeface="Georgia"/>
                <a:cs typeface="Georgia"/>
              </a:defRPr>
            </a:pPr>
            <a:r>
              <a:rPr sz="2475" b="1">
                <a:solidFill>
                  <a:srgbClr val="1E3A6E"/>
                </a:solidFill>
                <a:latin typeface="Georgia"/>
                <a:ea typeface="Georgia"/>
                <a:cs typeface="Georgia"/>
              </a:rPr>
              <a:t>The music record</a:t>
            </a:r>
          </a:p>
        </p:txBody>
      </p:sp>
      <p:sp>
        <p:nvSpPr>
          <p:cNvPr id="7" name="">
            <a:extLst xmlns:a="http://schemas.openxmlformats.org/drawingml/2006/main">
              <a:ext uri="{FF2B5EF4-FFF2-40B4-BE49-F238E27FC236}">
                <a16:creationId xmlns:a16="http://schemas.microsoft.com/office/drawing/2014/main" id="{34CAFE62-7EA0-4F93-8382-F9AB20738B5C}"/>
              </a:ext>
            </a:extLst>
          </p:cNvPr>
          <p:cNvSpPr>
            <a:spLocks xmlns:a="http://schemas.openxmlformats.org/drawingml/2006/main" noGrp="1"/>
          </p:cNvSpPr>
          <p:nvPr/>
        </p:nvSpPr>
        <p:spPr>
          <a:xfrm xmlns:a="http://schemas.openxmlformats.org/drawingml/2006/main">
            <a:off x="5048250" y="3486150"/>
            <a:ext cx="62865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202936"/>
                </a:solidFill>
                <a:latin typeface="Helvetica Neue"/>
                <a:ea typeface="Helvetica Neue"/>
                <a:cs typeface="Helvetica Neue"/>
              </a:defRPr>
            </a:pPr>
            <a:r>
              <a:rPr sz="2025" b="0">
                <a:solidFill>
                  <a:srgbClr val="202936"/>
                </a:solidFill>
                <a:latin typeface="Helvetica Neue"/>
                <a:ea typeface="Helvetica Neue"/>
                <a:cs typeface="Helvetica Neue"/>
              </a:rPr>
              <a:t>A proposed live music and livestream format. No lineup is announced.</a:t>
            </a:r>
          </a:p>
        </p:txBody>
      </p:sp>
      <p:sp>
        <p:nvSpPr>
          <p:cNvPr id="8" name="">
            <a:extLst xmlns:a="http://schemas.openxmlformats.org/drawingml/2006/main">
              <a:ext uri="{FF2B5EF4-FFF2-40B4-BE49-F238E27FC236}">
                <a16:creationId xmlns:a16="http://schemas.microsoft.com/office/drawing/2014/main" id="{3A437FE4-52E6-466F-BDE4-47E52452D3E7}"/>
              </a:ext>
            </a:extLst>
          </p:cNvPr>
          <p:cNvSpPr>
            <a:spLocks xmlns:a="http://schemas.openxmlformats.org/drawingml/2006/main" noGrp="1"/>
          </p:cNvSpPr>
          <p:nvPr/>
        </p:nvSpPr>
        <p:spPr>
          <a:xfrm xmlns:a="http://schemas.openxmlformats.org/drawingml/2006/main">
            <a:off x="609600" y="4705350"/>
            <a:ext cx="40481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1">
                <a:solidFill>
                  <a:srgbClr val="1E3A6E"/>
                </a:solidFill>
                <a:latin typeface="Georgia"/>
                <a:ea typeface="Georgia"/>
                <a:cs typeface="Georgia"/>
              </a:defRPr>
            </a:pPr>
            <a:r>
              <a:rPr sz="2475" b="1">
                <a:solidFill>
                  <a:srgbClr val="1E3A6E"/>
                </a:solidFill>
                <a:latin typeface="Georgia"/>
                <a:ea typeface="Georgia"/>
                <a:cs typeface="Georgia"/>
              </a:rPr>
              <a:t>The participation record</a:t>
            </a:r>
          </a:p>
        </p:txBody>
      </p:sp>
      <p:sp>
        <p:nvSpPr>
          <p:cNvPr id="9" name="">
            <a:extLst xmlns:a="http://schemas.openxmlformats.org/drawingml/2006/main">
              <a:ext uri="{FF2B5EF4-FFF2-40B4-BE49-F238E27FC236}">
                <a16:creationId xmlns:a16="http://schemas.microsoft.com/office/drawing/2014/main" id="{7DFBA41B-DB25-45F0-A1CA-3D10B84AEDC9}"/>
              </a:ext>
            </a:extLst>
          </p:cNvPr>
          <p:cNvSpPr>
            <a:spLocks xmlns:a="http://schemas.openxmlformats.org/drawingml/2006/main" noGrp="1"/>
          </p:cNvSpPr>
          <p:nvPr/>
        </p:nvSpPr>
        <p:spPr>
          <a:xfrm xmlns:a="http://schemas.openxmlformats.org/drawingml/2006/main">
            <a:off x="5048250" y="4724400"/>
            <a:ext cx="62865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202936"/>
                </a:solidFill>
                <a:latin typeface="Helvetica Neue"/>
                <a:ea typeface="Helvetica Neue"/>
                <a:cs typeface="Helvetica Neue"/>
              </a:defRPr>
            </a:pPr>
            <a:r>
              <a:rPr sz="2025" b="0">
                <a:solidFill>
                  <a:srgbClr val="202936"/>
                </a:solidFill>
                <a:latin typeface="Helvetica Neue"/>
                <a:ea typeface="Helvetica Neue"/>
                <a:cs typeface="Helvetica Neue"/>
              </a:rPr>
              <a:t>A transparent U.S. turnout benchmark, with international context.</a:t>
            </a:r>
          </a:p>
        </p:txBody>
      </p:sp>
    </p:spTree>
    <p:extLst>
      <p:ext uri="{BB962C8B-B14F-4D97-AF65-F5344CB8AC3E}">
        <p14:creationId xmlns:p14="http://schemas.microsoft.com/office/powerpoint/2010/main" val="1078247061"/>
      </p:ext>
    </p:extLst>
  </p:cSld>
</p:sld>
</file>

<file path=ppt/slides/slide3.xml><?xml version="1.0" encoding="utf-8"?>
<p:sld xmlns:p="http://schemas.openxmlformats.org/presentationml/2006/main">
  <p:cSld>
    <p:bg>
      <p:bgPr>
        <a:solidFill xmlns:a="http://schemas.openxmlformats.org/drawingml/2006/main">
          <a:srgbClr val="F7F7F5"/>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5565ED3A-92C2-40F5-88A4-EC787ED7275C}"/>
              </a:ext>
            </a:extLst>
          </p:cNvPr>
          <p:cNvSpPr>
            <a:spLocks xmlns:a="http://schemas.openxmlformats.org/drawingml/2006/main" noGrp="1"/>
          </p:cNvSpPr>
          <p:nvPr/>
        </p:nvSpPr>
        <p:spPr>
          <a:xfrm xmlns:a="http://schemas.openxmlformats.org/drawingml/2006/main">
            <a:off x="609600" y="323850"/>
            <a:ext cx="3333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1E3A6E"/>
                </a:solidFill>
                <a:latin typeface="Helvetica Neue"/>
                <a:ea typeface="Helvetica Neue"/>
                <a:cs typeface="Helvetica Neue"/>
              </a:defRPr>
            </a:pPr>
            <a:r>
              <a:rPr sz="1350" b="1">
                <a:solidFill>
                  <a:srgbClr val="1E3A6E"/>
                </a:solidFill>
                <a:latin typeface="Helvetica Neue"/>
                <a:ea typeface="Helvetica Neue"/>
                <a:cs typeface="Helvetica Neue"/>
              </a:rPr>
              <a:t>ELECTION.ORG</a:t>
            </a:r>
          </a:p>
        </p:txBody>
      </p:sp>
      <p:sp>
        <p:nvSpPr>
          <p:cNvPr id="2" name="">
            <a:extLst xmlns:a="http://schemas.openxmlformats.org/drawingml/2006/main">
              <a:ext uri="{FF2B5EF4-FFF2-40B4-BE49-F238E27FC236}">
                <a16:creationId xmlns:a16="http://schemas.microsoft.com/office/drawing/2014/main" id="{03FA601F-D42F-4E2E-905E-4990B87A6B81}"/>
              </a:ext>
            </a:extLst>
          </p:cNvPr>
          <p:cNvSpPr>
            <a:spLocks xmlns:a="http://schemas.openxmlformats.org/drawingml/2006/main" noGrp="1"/>
          </p:cNvSpPr>
          <p:nvPr/>
        </p:nvSpPr>
        <p:spPr>
          <a:xfrm xmlns:a="http://schemas.openxmlformats.org/drawingml/2006/main">
            <a:off x="11049000" y="323850"/>
            <a:ext cx="5334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350" b="0">
                <a:solidFill>
                  <a:srgbClr val="566273"/>
                </a:solidFill>
                <a:latin typeface="Helvetica Neue"/>
                <a:ea typeface="Helvetica Neue"/>
                <a:cs typeface="Helvetica Neue"/>
              </a:defRPr>
            </a:pPr>
            <a:r>
              <a:rPr sz="1350" b="0">
                <a:solidFill>
                  <a:srgbClr val="566273"/>
                </a:solidFill>
                <a:latin typeface="Helvetica Neue"/>
                <a:ea typeface="Helvetica Neue"/>
                <a:cs typeface="Helvetica Neue"/>
              </a:rPr>
              <a:t>03</a:t>
            </a:r>
          </a:p>
        </p:txBody>
      </p:sp>
      <p:sp>
        <p:nvSpPr>
          <p:cNvPr id="3" name="">
            <a:extLst xmlns:a="http://schemas.openxmlformats.org/drawingml/2006/main">
              <a:ext uri="{FF2B5EF4-FFF2-40B4-BE49-F238E27FC236}">
                <a16:creationId xmlns:a16="http://schemas.microsoft.com/office/drawing/2014/main" id="{4061AE4C-8B54-4347-B427-3B39C8A47F2C}"/>
              </a:ext>
            </a:extLst>
          </p:cNvPr>
          <p:cNvSpPr>
            <a:spLocks xmlns:a="http://schemas.openxmlformats.org/drawingml/2006/main" noGrp="1"/>
          </p:cNvSpPr>
          <p:nvPr/>
        </p:nvSpPr>
        <p:spPr>
          <a:xfrm xmlns:a="http://schemas.openxmlformats.org/drawingml/2006/main">
            <a:off x="609600" y="93345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450" b="1">
                <a:solidFill>
                  <a:srgbClr val="1E3A6E"/>
                </a:solidFill>
                <a:latin typeface="Georgia"/>
                <a:ea typeface="Georgia"/>
                <a:cs typeface="Georgia"/>
              </a:defRPr>
            </a:pPr>
            <a:r>
              <a:rPr sz="3450" b="1">
                <a:solidFill>
                  <a:srgbClr val="1E3A6E"/>
                </a:solidFill>
                <a:latin typeface="Georgia"/>
                <a:ea typeface="Georgia"/>
                <a:cs typeface="Georgia"/>
              </a:rPr>
              <a:t>The public-information component</a:t>
            </a:r>
          </a:p>
        </p:txBody>
      </p:sp>
      <p:sp>
        <p:nvSpPr>
          <p:cNvPr id="4" name="">
            <a:extLst xmlns:a="http://schemas.openxmlformats.org/drawingml/2006/main">
              <a:ext uri="{FF2B5EF4-FFF2-40B4-BE49-F238E27FC236}">
                <a16:creationId xmlns:a16="http://schemas.microsoft.com/office/drawing/2014/main" id="{860D3F4D-6487-4C9C-86FC-4B124F51D4B4}"/>
              </a:ext>
            </a:extLst>
          </p:cNvPr>
          <p:cNvSpPr>
            <a:spLocks xmlns:a="http://schemas.openxmlformats.org/drawingml/2006/main" noGrp="1"/>
          </p:cNvSpPr>
          <p:nvPr/>
        </p:nvSpPr>
        <p:spPr>
          <a:xfrm xmlns:a="http://schemas.openxmlformats.org/drawingml/2006/main">
            <a:off x="609600" y="1866900"/>
            <a:ext cx="109728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566273"/>
                </a:solidFill>
                <a:latin typeface="Helvetica Neue"/>
                <a:ea typeface="Helvetica Neue"/>
                <a:cs typeface="Helvetica Neue"/>
              </a:defRPr>
            </a:pPr>
            <a:r>
              <a:rPr sz="1800" b="0">
                <a:solidFill>
                  <a:srgbClr val="566273"/>
                </a:solidFill>
                <a:latin typeface="Helvetica Neue"/>
                <a:ea typeface="Helvetica Neue"/>
                <a:cs typeface="Helvetica Neue"/>
              </a:rPr>
              <a:t>A source-linked reference point that remains available beyond an event.</a:t>
            </a:r>
          </a:p>
        </p:txBody>
      </p:sp>
      <p:graphicFrame>
        <p:nvGraphicFramePr>
          <p:cNvPr id="11" name=""/>
          <p:cNvGraphicFramePr/>
          <p:nvPr/>
        </p:nvGraphicFramePr>
        <p:xfrm>
          <a:off xmlns:a="http://schemas.openxmlformats.org/drawingml/2006/main" x="609600" y="2714625"/>
          <a:ext xmlns:a="http://schemas.openxmlformats.org/drawingml/2006/main" cx="10972800" cy="2857500"/>
        </p:xfrm>
        <a:graphic xmlns:a="http://schemas.openxmlformats.org/drawingml/2006/main">
          <a:graphicData uri="http://schemas.openxmlformats.org/drawingml/2006/table">
            <a:tbl>
              <a:tblPr firstRow="0" bandRow="0"/>
              <a:tblGrid>
                <a:gridCol w="4667250"/>
                <a:gridCol w="6305550"/>
              </a:tblGrid>
              <a:tr h="476250">
                <a:tc>
                  <a:txBody>
                    <a:bodyPr/>
                    <a:lstStyle/>
                    <a:p>
                      <a:r>
                        <a:rPr sz="1500" b="1">
                          <a:solidFill>
                            <a:srgbClr val="FFFFFF"/>
                          </a:solidFill>
                          <a:latin typeface="Helvetica Neue"/>
                          <a:ea typeface="Helvetica Neue"/>
                          <a:cs typeface="Helvetica Neue"/>
                        </a:rPr>
                        <a:t>Public question</a:t>
                      </a:r>
                    </a:p>
                  </a:txBody>
                  <a:tcPr marL="152400" marR="152400" marT="114300" marB="95250" anchor="ctr">
                    <a:solidFill>
                      <a:srgbClr val="1E3A6E"/>
                    </a:solidFill>
                  </a:tcPr>
                </a:tc>
                <a:tc>
                  <a:txBody>
                    <a:bodyPr/>
                    <a:lstStyle/>
                    <a:p>
                      <a:r>
                        <a:rPr sz="1500" b="1">
                          <a:solidFill>
                            <a:srgbClr val="FFFFFF"/>
                          </a:solidFill>
                          <a:latin typeface="Helvetica Neue"/>
                          <a:ea typeface="Helvetica Neue"/>
                          <a:cs typeface="Helvetica Neue"/>
                        </a:rPr>
                        <a:t>Information to surface</a:t>
                      </a:r>
                    </a:p>
                  </a:txBody>
                  <a:tcPr marL="152400" marR="152400" marT="114300" marB="95250" anchor="ctr">
                    <a:solidFill>
                      <a:srgbClr val="1E3A6E"/>
                    </a:solidFill>
                  </a:tcPr>
                </a:tc>
              </a:tr>
              <a:tr h="600075">
                <a:tc>
                  <a:txBody>
                    <a:bodyPr/>
                    <a:lstStyle/>
                    <a:p>
                      <a:r>
                        <a:rPr sz="1875" b="1">
                          <a:solidFill>
                            <a:srgbClr val="202936"/>
                          </a:solidFill>
                          <a:latin typeface="Helvetica Neue"/>
                          <a:ea typeface="Helvetica Neue"/>
                          <a:cs typeface="Helvetica Neue"/>
                        </a:rPr>
                        <a:t>What is on my ballot?</a:t>
                      </a:r>
                    </a:p>
                  </a:txBody>
                  <a:tcPr marL="152400" marR="152400" marT="114300" marB="95250" anchor="ctr">
                    <a:solidFill>
                      <a:srgbClr val="F7F7F5"/>
                    </a:solidFill>
                  </a:tcPr>
                </a:tc>
                <a:tc>
                  <a:txBody>
                    <a:bodyPr/>
                    <a:lstStyle/>
                    <a:p>
                      <a:r>
                        <a:rPr sz="1875" b="0">
                          <a:solidFill>
                            <a:srgbClr val="202936"/>
                          </a:solidFill>
                          <a:latin typeface="Helvetica Neue"/>
                          <a:ea typeface="Helvetica Neue"/>
                          <a:cs typeface="Helvetica Neue"/>
                        </a:rPr>
                        <a:t>Races, candidates and official election links</a:t>
                      </a:r>
                    </a:p>
                  </a:txBody>
                  <a:tcPr marL="152400" marR="152400" marT="114300" marB="95250" anchor="ctr">
                    <a:solidFill>
                      <a:srgbClr val="F7F7F5"/>
                    </a:solidFill>
                  </a:tcPr>
                </a:tc>
              </a:tr>
              <a:tr h="600075">
                <a:tc>
                  <a:txBody>
                    <a:bodyPr/>
                    <a:lstStyle/>
                    <a:p>
                      <a:r>
                        <a:rPr sz="1875" b="1">
                          <a:solidFill>
                            <a:srgbClr val="202936"/>
                          </a:solidFill>
                          <a:latin typeface="Helvetica Neue"/>
                          <a:ea typeface="Helvetica Neue"/>
                          <a:cs typeface="Helvetica Neue"/>
                        </a:rPr>
                        <a:t>Who represents me?</a:t>
                      </a:r>
                    </a:p>
                  </a:txBody>
                  <a:tcPr marL="152400" marR="152400" marT="114300" marB="95250" anchor="ctr">
                    <a:solidFill>
                      <a:srgbClr val="F7F7F5"/>
                    </a:solidFill>
                  </a:tcPr>
                </a:tc>
                <a:tc>
                  <a:txBody>
                    <a:bodyPr/>
                    <a:lstStyle/>
                    <a:p>
                      <a:r>
                        <a:rPr sz="1875" b="0">
                          <a:solidFill>
                            <a:srgbClr val="202936"/>
                          </a:solidFill>
                          <a:latin typeface="Helvetica Neue"/>
                          <a:ea typeface="Helvetica Neue"/>
                          <a:cs typeface="Helvetica Neue"/>
                        </a:rPr>
                        <a:t>Offices and sourced public records</a:t>
                      </a:r>
                    </a:p>
                  </a:txBody>
                  <a:tcPr marL="152400" marR="152400" marT="114300" marB="95250" anchor="ctr">
                    <a:solidFill>
                      <a:srgbClr val="F7F7F5"/>
                    </a:solidFill>
                  </a:tcPr>
                </a:tc>
              </a:tr>
              <a:tr h="600075">
                <a:tc>
                  <a:txBody>
                    <a:bodyPr/>
                    <a:lstStyle/>
                    <a:p>
                      <a:r>
                        <a:rPr sz="1875" b="1">
                          <a:solidFill>
                            <a:srgbClr val="202936"/>
                          </a:solidFill>
                          <a:latin typeface="Helvetica Neue"/>
                          <a:ea typeface="Helvetica Neue"/>
                          <a:cs typeface="Helvetica Neue"/>
                        </a:rPr>
                        <a:t>Where did this claim come from?</a:t>
                      </a:r>
                    </a:p>
                  </a:txBody>
                  <a:tcPr marL="152400" marR="152400" marT="114300" marB="95250" anchor="ctr">
                    <a:solidFill>
                      <a:srgbClr val="F7F7F5"/>
                    </a:solidFill>
                  </a:tcPr>
                </a:tc>
                <a:tc>
                  <a:txBody>
                    <a:bodyPr/>
                    <a:lstStyle/>
                    <a:p>
                      <a:r>
                        <a:rPr sz="1875" b="0">
                          <a:solidFill>
                            <a:srgbClr val="202936"/>
                          </a:solidFill>
                          <a:latin typeface="Helvetica Neue"/>
                          <a:ea typeface="Helvetica Neue"/>
                          <a:cs typeface="Helvetica Neue"/>
                        </a:rPr>
                        <a:t>Original source and update date</a:t>
                      </a:r>
                    </a:p>
                  </a:txBody>
                  <a:tcPr marL="152400" marR="152400" marT="114300" marB="95250" anchor="ctr">
                    <a:solidFill>
                      <a:srgbClr val="F7F7F5"/>
                    </a:solidFill>
                  </a:tcPr>
                </a:tc>
              </a:tr>
              <a:tr h="600075">
                <a:tc>
                  <a:txBody>
                    <a:bodyPr/>
                    <a:lstStyle/>
                    <a:p>
                      <a:r>
                        <a:rPr sz="1875" b="1">
                          <a:solidFill>
                            <a:srgbClr val="202936"/>
                          </a:solidFill>
                          <a:latin typeface="Helvetica Neue"/>
                          <a:ea typeface="Helvetica Neue"/>
                          <a:cs typeface="Helvetica Neue"/>
                        </a:rPr>
                        <a:t>What needs correcting?</a:t>
                      </a:r>
                    </a:p>
                  </a:txBody>
                  <a:tcPr marL="152400" marR="152400" marT="114300" marB="95250" anchor="ctr">
                    <a:solidFill>
                      <a:srgbClr val="F7F7F5"/>
                    </a:solidFill>
                  </a:tcPr>
                </a:tc>
                <a:tc>
                  <a:txBody>
                    <a:bodyPr/>
                    <a:lstStyle/>
                    <a:p>
                      <a:r>
                        <a:rPr sz="1875" b="0">
                          <a:solidFill>
                            <a:srgbClr val="202936"/>
                          </a:solidFill>
                          <a:latin typeface="Helvetica Neue"/>
                          <a:ea typeface="Helvetica Neue"/>
                          <a:cs typeface="Helvetica Neue"/>
                        </a:rPr>
                        <a:t>A clear feedback and corrections path</a:t>
                      </a:r>
                    </a:p>
                  </a:txBody>
                  <a:tcPr marL="152400" marR="152400" marT="114300" marB="95250" anchor="ctr">
                    <a:solidFill>
                      <a:srgbClr val="F7F7F5"/>
                    </a:solidFill>
                  </a:tcPr>
                </a:tc>
              </a:tr>
            </a:tbl>
          </a:graphicData>
        </a:graphic>
      </p:graphicFrame>
      <p:sp>
        <p:nvSpPr>
          <p:cNvPr id="6" name="">
            <a:extLst xmlns:a="http://schemas.openxmlformats.org/drawingml/2006/main">
              <a:ext uri="{FF2B5EF4-FFF2-40B4-BE49-F238E27FC236}">
                <a16:creationId xmlns:a16="http://schemas.microsoft.com/office/drawing/2014/main" id="{7D7CC470-905E-45D5-90B0-60F6604373C9}"/>
              </a:ext>
            </a:extLst>
          </p:cNvPr>
          <p:cNvSpPr>
            <a:spLocks xmlns:a="http://schemas.openxmlformats.org/drawingml/2006/main" noGrp="1"/>
          </p:cNvSpPr>
          <p:nvPr/>
        </p:nvSpPr>
        <p:spPr>
          <a:xfrm xmlns:a="http://schemas.openxmlformats.org/drawingml/2006/main">
            <a:off x="609600" y="6257925"/>
            <a:ext cx="109728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00" b="0">
                <a:solidFill>
                  <a:srgbClr val="566273"/>
                </a:solidFill>
                <a:latin typeface="Helvetica Neue"/>
                <a:ea typeface="Helvetica Neue"/>
                <a:cs typeface="Helvetica Neue"/>
              </a:defRPr>
            </a:pPr>
            <a:r>
              <a:rPr sz="1200" b="0">
                <a:solidFill>
                  <a:srgbClr val="566273"/>
                </a:solidFill>
                <a:latin typeface="Helvetica Neue"/>
                <a:ea typeface="Helvetica Neue"/>
                <a:cs typeface="Helvetica Neue"/>
              </a:rPr>
              <a:t>Election.org public tools: /midterms, /my-ballot, /officials and /corrections. Coverage varies by record.</a:t>
            </a:r>
          </a:p>
        </p:txBody>
      </p:sp>
    </p:spTree>
    <p:extLst>
      <p:ext uri="{BB962C8B-B14F-4D97-AF65-F5344CB8AC3E}">
        <p14:creationId xmlns:p14="http://schemas.microsoft.com/office/powerpoint/2010/main" val="434363621"/>
      </p:ext>
    </p:extLst>
  </p:cSld>
</p:sld>
</file>

<file path=ppt/slides/slide4.xml><?xml version="1.0" encoding="utf-8"?>
<p:sld xmlns:p="http://schemas.openxmlformats.org/presentationml/2006/main">
  <p:cSld>
    <p:bg>
      <p:bgPr>
        <a:solidFill xmlns:a="http://schemas.openxmlformats.org/drawingml/2006/main">
          <a:srgbClr val="F7F7F5"/>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34725378-87BD-47A6-AC80-7D37B11B658F}"/>
              </a:ext>
            </a:extLst>
          </p:cNvPr>
          <p:cNvSpPr>
            <a:spLocks xmlns:a="http://schemas.openxmlformats.org/drawingml/2006/main" noGrp="1"/>
          </p:cNvSpPr>
          <p:nvPr/>
        </p:nvSpPr>
        <p:spPr>
          <a:xfrm xmlns:a="http://schemas.openxmlformats.org/drawingml/2006/main">
            <a:off x="609600" y="323850"/>
            <a:ext cx="3333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1E3A6E"/>
                </a:solidFill>
                <a:latin typeface="Helvetica Neue"/>
                <a:ea typeface="Helvetica Neue"/>
                <a:cs typeface="Helvetica Neue"/>
              </a:defRPr>
            </a:pPr>
            <a:r>
              <a:rPr sz="1350" b="1">
                <a:solidFill>
                  <a:srgbClr val="1E3A6E"/>
                </a:solidFill>
                <a:latin typeface="Helvetica Neue"/>
                <a:ea typeface="Helvetica Neue"/>
                <a:cs typeface="Helvetica Neue"/>
              </a:rPr>
              <a:t>ELECTION.ORG</a:t>
            </a:r>
          </a:p>
        </p:txBody>
      </p:sp>
      <p:sp>
        <p:nvSpPr>
          <p:cNvPr id="2" name="">
            <a:extLst xmlns:a="http://schemas.openxmlformats.org/drawingml/2006/main">
              <a:ext uri="{FF2B5EF4-FFF2-40B4-BE49-F238E27FC236}">
                <a16:creationId xmlns:a16="http://schemas.microsoft.com/office/drawing/2014/main" id="{D68869DC-06EB-43B6-9AB0-4F30A2622407}"/>
              </a:ext>
            </a:extLst>
          </p:cNvPr>
          <p:cNvSpPr>
            <a:spLocks xmlns:a="http://schemas.openxmlformats.org/drawingml/2006/main" noGrp="1"/>
          </p:cNvSpPr>
          <p:nvPr/>
        </p:nvSpPr>
        <p:spPr>
          <a:xfrm xmlns:a="http://schemas.openxmlformats.org/drawingml/2006/main">
            <a:off x="11049000" y="323850"/>
            <a:ext cx="5334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350" b="0">
                <a:solidFill>
                  <a:srgbClr val="566273"/>
                </a:solidFill>
                <a:latin typeface="Helvetica Neue"/>
                <a:ea typeface="Helvetica Neue"/>
                <a:cs typeface="Helvetica Neue"/>
              </a:defRPr>
            </a:pPr>
            <a:r>
              <a:rPr sz="1350" b="0">
                <a:solidFill>
                  <a:srgbClr val="566273"/>
                </a:solidFill>
                <a:latin typeface="Helvetica Neue"/>
                <a:ea typeface="Helvetica Neue"/>
                <a:cs typeface="Helvetica Neue"/>
              </a:rPr>
              <a:t>04</a:t>
            </a:r>
          </a:p>
        </p:txBody>
      </p:sp>
      <p:sp>
        <p:nvSpPr>
          <p:cNvPr id="3" name="">
            <a:extLst xmlns:a="http://schemas.openxmlformats.org/drawingml/2006/main">
              <a:ext uri="{FF2B5EF4-FFF2-40B4-BE49-F238E27FC236}">
                <a16:creationId xmlns:a16="http://schemas.microsoft.com/office/drawing/2014/main" id="{A36D67DC-BBCD-4C8A-985B-0C44B2235592}"/>
              </a:ext>
            </a:extLst>
          </p:cNvPr>
          <p:cNvSpPr>
            <a:spLocks xmlns:a="http://schemas.openxmlformats.org/drawingml/2006/main" noGrp="1"/>
          </p:cNvSpPr>
          <p:nvPr/>
        </p:nvSpPr>
        <p:spPr>
          <a:xfrm xmlns:a="http://schemas.openxmlformats.org/drawingml/2006/main">
            <a:off x="609600" y="93345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450" b="1">
                <a:solidFill>
                  <a:srgbClr val="1E3A6E"/>
                </a:solidFill>
                <a:latin typeface="Georgia"/>
                <a:ea typeface="Georgia"/>
                <a:cs typeface="Georgia"/>
              </a:defRPr>
            </a:pPr>
            <a:r>
              <a:rPr sz="3450" b="1">
                <a:solidFill>
                  <a:srgbClr val="1E3A6E"/>
                </a:solidFill>
                <a:latin typeface="Georgia"/>
                <a:ea typeface="Georgia"/>
                <a:cs typeface="Georgia"/>
              </a:rPr>
              <a:t>The modern U.S. midterm benchmark</a:t>
            </a:r>
          </a:p>
        </p:txBody>
      </p:sp>
      <p:graphicFrame>
        <p:nvGraphicFramePr>
          <p:cNvPr id="12" name="Chart"/>
          <p:cNvGraphicFramePr/>
          <p:nvPr/>
        </p:nvGraphicFramePr>
        <p:xfrm>
          <a:off xmlns:a="http://schemas.openxmlformats.org/drawingml/2006/main" x="609600" y="2143125"/>
          <a:ext xmlns:a="http://schemas.openxmlformats.org/drawingml/2006/main" cx="7429500" cy="3381375"/>
        </p:xfrm>
        <a:graphic xmlns:a="http://schemas.openxmlformats.org/drawingml/2006/main">
          <a:graphicData uri="http://schemas.openxmlformats.org/drawingml/2006/chart">
            <c:chart xmlns:r="http://schemas.openxmlformats.org/officeDocument/2006/relationships" xmlns:c="http://schemas.openxmlformats.org/drawingml/2006/chart" r:id="R6688e6c429224d1c"/>
          </a:graphicData>
        </a:graphic>
      </p:graphicFrame>
      <p:sp>
        <p:nvSpPr>
          <p:cNvPr id="5" name="">
            <a:extLst xmlns:a="http://schemas.openxmlformats.org/drawingml/2006/main">
              <a:ext uri="{FF2B5EF4-FFF2-40B4-BE49-F238E27FC236}">
                <a16:creationId xmlns:a16="http://schemas.microsoft.com/office/drawing/2014/main" id="{ADB09A73-E3FC-4961-BC08-ABB754F7A2E5}"/>
              </a:ext>
            </a:extLst>
          </p:cNvPr>
          <p:cNvSpPr>
            <a:spLocks xmlns:a="http://schemas.openxmlformats.org/drawingml/2006/main" noGrp="1"/>
          </p:cNvSpPr>
          <p:nvPr/>
        </p:nvSpPr>
        <p:spPr>
          <a:xfrm xmlns:a="http://schemas.openxmlformats.org/drawingml/2006/main">
            <a:off x="8572500" y="2409825"/>
            <a:ext cx="29146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800" b="1">
                <a:solidFill>
                  <a:srgbClr val="1E3A6E"/>
                </a:solidFill>
                <a:latin typeface="Georgia"/>
                <a:ea typeface="Georgia"/>
                <a:cs typeface="Georgia"/>
              </a:defRPr>
            </a:pPr>
            <a:r>
              <a:rPr sz="4800" b="1">
                <a:solidFill>
                  <a:srgbClr val="1E3A6E"/>
                </a:solidFill>
                <a:latin typeface="Georgia"/>
                <a:ea typeface="Georgia"/>
                <a:cs typeface="Georgia"/>
              </a:rPr>
              <a:t>50.05%</a:t>
            </a:r>
          </a:p>
        </p:txBody>
      </p:sp>
      <p:sp>
        <p:nvSpPr>
          <p:cNvPr id="6" name="">
            <a:extLst xmlns:a="http://schemas.openxmlformats.org/drawingml/2006/main">
              <a:ext uri="{FF2B5EF4-FFF2-40B4-BE49-F238E27FC236}">
                <a16:creationId xmlns:a16="http://schemas.microsoft.com/office/drawing/2014/main" id="{21BEB95F-A725-4520-914E-0E7F155CDC47}"/>
              </a:ext>
            </a:extLst>
          </p:cNvPr>
          <p:cNvSpPr>
            <a:spLocks xmlns:a="http://schemas.openxmlformats.org/drawingml/2006/main" noGrp="1"/>
          </p:cNvSpPr>
          <p:nvPr/>
        </p:nvSpPr>
        <p:spPr>
          <a:xfrm xmlns:a="http://schemas.openxmlformats.org/drawingml/2006/main">
            <a:off x="8572500" y="3286125"/>
            <a:ext cx="29146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1">
                <a:solidFill>
                  <a:srgbClr val="1E3A6E"/>
                </a:solidFill>
                <a:latin typeface="Helvetica Neue"/>
                <a:ea typeface="Helvetica Neue"/>
                <a:cs typeface="Helvetica Neue"/>
              </a:defRPr>
            </a:pPr>
            <a:r>
              <a:rPr sz="2025" b="1">
                <a:solidFill>
                  <a:srgbClr val="1E3A6E"/>
                </a:solidFill>
                <a:latin typeface="Helvetica Neue"/>
                <a:ea typeface="Helvetica Neue"/>
                <a:cs typeface="Helvetica Neue"/>
              </a:rPr>
              <a:t>2018 benchmark</a:t>
            </a:r>
          </a:p>
        </p:txBody>
      </p:sp>
      <p:sp>
        <p:nvSpPr>
          <p:cNvPr id="7" name="">
            <a:extLst xmlns:a="http://schemas.openxmlformats.org/drawingml/2006/main">
              <a:ext uri="{FF2B5EF4-FFF2-40B4-BE49-F238E27FC236}">
                <a16:creationId xmlns:a16="http://schemas.microsoft.com/office/drawing/2014/main" id="{3E65167F-AA4E-4F4C-A582-777B53B9BF34}"/>
              </a:ext>
            </a:extLst>
          </p:cNvPr>
          <p:cNvSpPr>
            <a:spLocks xmlns:a="http://schemas.openxmlformats.org/drawingml/2006/main" noGrp="1"/>
          </p:cNvSpPr>
          <p:nvPr/>
        </p:nvSpPr>
        <p:spPr>
          <a:xfrm xmlns:a="http://schemas.openxmlformats.org/drawingml/2006/main">
            <a:off x="8572500" y="4048125"/>
            <a:ext cx="291465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50" b="0">
                <a:solidFill>
                  <a:srgbClr val="566273"/>
                </a:solidFill>
                <a:latin typeface="Helvetica Neue"/>
                <a:ea typeface="Helvetica Neue"/>
                <a:cs typeface="Helvetica Neue"/>
              </a:defRPr>
            </a:pPr>
            <a:r>
              <a:rPr sz="1950" b="0">
                <a:solidFill>
                  <a:srgbClr val="566273"/>
                </a:solidFill>
                <a:latin typeface="Helvetica Neue"/>
                <a:ea typeface="Helvetica Neue"/>
                <a:cs typeface="Helvetica Neue"/>
              </a:rPr>
              <a:t>Highest midterm turnout in the UF series since 1948.</a:t>
            </a:r>
          </a:p>
        </p:txBody>
      </p:sp>
      <p:sp>
        <p:nvSpPr>
          <p:cNvPr id="8" name="">
            <a:extLst xmlns:a="http://schemas.openxmlformats.org/drawingml/2006/main">
              <a:ext uri="{FF2B5EF4-FFF2-40B4-BE49-F238E27FC236}">
                <a16:creationId xmlns:a16="http://schemas.microsoft.com/office/drawing/2014/main" id="{4D6EAE4F-4E10-4DED-BA94-DEA3A36E2A7B}"/>
              </a:ext>
            </a:extLst>
          </p:cNvPr>
          <p:cNvSpPr>
            <a:spLocks xmlns:a="http://schemas.openxmlformats.org/drawingml/2006/main" noGrp="1"/>
          </p:cNvSpPr>
          <p:nvPr/>
        </p:nvSpPr>
        <p:spPr>
          <a:xfrm xmlns:a="http://schemas.openxmlformats.org/drawingml/2006/main">
            <a:off x="609600" y="6257925"/>
            <a:ext cx="109728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00" b="0">
                <a:solidFill>
                  <a:srgbClr val="566273"/>
                </a:solidFill>
                <a:latin typeface="Helvetica Neue"/>
                <a:ea typeface="Helvetica Neue"/>
                <a:cs typeface="Helvetica Neue"/>
              </a:defRPr>
            </a:pPr>
            <a:r>
              <a:rPr sz="1200" b="0">
                <a:solidFill>
                  <a:srgbClr val="566273"/>
                </a:solidFill>
                <a:latin typeface="Helvetica Neue"/>
                <a:ea typeface="Helvetica Neue"/>
                <a:cs typeface="Helvetica Neue"/>
              </a:rPr>
              <a:t>Share of estimated voting-eligible population. Source: University of Florida Election Lab. Figures checked September 17, 2026.</a:t>
            </a:r>
          </a:p>
        </p:txBody>
      </p:sp>
    </p:spTree>
    <p:extLst>
      <p:ext uri="{BB962C8B-B14F-4D97-AF65-F5344CB8AC3E}">
        <p14:creationId xmlns:p14="http://schemas.microsoft.com/office/powerpoint/2010/main" val="693181921"/>
      </p:ext>
    </p:extLst>
  </p:cSld>
</p:sld>
</file>

<file path=ppt/slides/slide5.xml><?xml version="1.0" encoding="utf-8"?>
<p:sld xmlns:p="http://schemas.openxmlformats.org/presentationml/2006/main">
  <p:cSld>
    <p:bg>
      <p:bgPr>
        <a:solidFill xmlns:a="http://schemas.openxmlformats.org/drawingml/2006/main">
          <a:srgbClr val="F7F7F5"/>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7A3B78AB-1C48-4459-A52C-783EABAEFFFD}"/>
              </a:ext>
            </a:extLst>
          </p:cNvPr>
          <p:cNvSpPr>
            <a:spLocks xmlns:a="http://schemas.openxmlformats.org/drawingml/2006/main" noGrp="1"/>
          </p:cNvSpPr>
          <p:nvPr/>
        </p:nvSpPr>
        <p:spPr>
          <a:xfrm xmlns:a="http://schemas.openxmlformats.org/drawingml/2006/main">
            <a:off x="609600" y="323850"/>
            <a:ext cx="3333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1E3A6E"/>
                </a:solidFill>
                <a:latin typeface="Helvetica Neue"/>
                <a:ea typeface="Helvetica Neue"/>
                <a:cs typeface="Helvetica Neue"/>
              </a:defRPr>
            </a:pPr>
            <a:r>
              <a:rPr sz="1350" b="1">
                <a:solidFill>
                  <a:srgbClr val="1E3A6E"/>
                </a:solidFill>
                <a:latin typeface="Helvetica Neue"/>
                <a:ea typeface="Helvetica Neue"/>
                <a:cs typeface="Helvetica Neue"/>
              </a:rPr>
              <a:t>ELECTION.ORG</a:t>
            </a:r>
          </a:p>
        </p:txBody>
      </p:sp>
      <p:sp>
        <p:nvSpPr>
          <p:cNvPr id="2" name="">
            <a:extLst xmlns:a="http://schemas.openxmlformats.org/drawingml/2006/main">
              <a:ext uri="{FF2B5EF4-FFF2-40B4-BE49-F238E27FC236}">
                <a16:creationId xmlns:a16="http://schemas.microsoft.com/office/drawing/2014/main" id="{D04A47AB-4EB5-4643-B13D-C278F0EEA28F}"/>
              </a:ext>
            </a:extLst>
          </p:cNvPr>
          <p:cNvSpPr>
            <a:spLocks xmlns:a="http://schemas.openxmlformats.org/drawingml/2006/main" noGrp="1"/>
          </p:cNvSpPr>
          <p:nvPr/>
        </p:nvSpPr>
        <p:spPr>
          <a:xfrm xmlns:a="http://schemas.openxmlformats.org/drawingml/2006/main">
            <a:off x="11049000" y="323850"/>
            <a:ext cx="5334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350" b="0">
                <a:solidFill>
                  <a:srgbClr val="566273"/>
                </a:solidFill>
                <a:latin typeface="Helvetica Neue"/>
                <a:ea typeface="Helvetica Neue"/>
                <a:cs typeface="Helvetica Neue"/>
              </a:defRPr>
            </a:pPr>
            <a:r>
              <a:rPr sz="1350" b="0">
                <a:solidFill>
                  <a:srgbClr val="566273"/>
                </a:solidFill>
                <a:latin typeface="Helvetica Neue"/>
                <a:ea typeface="Helvetica Neue"/>
                <a:cs typeface="Helvetica Neue"/>
              </a:rPr>
              <a:t>05</a:t>
            </a:r>
          </a:p>
        </p:txBody>
      </p:sp>
      <p:sp>
        <p:nvSpPr>
          <p:cNvPr id="3" name="">
            <a:extLst xmlns:a="http://schemas.openxmlformats.org/drawingml/2006/main">
              <a:ext uri="{FF2B5EF4-FFF2-40B4-BE49-F238E27FC236}">
                <a16:creationId xmlns:a16="http://schemas.microsoft.com/office/drawing/2014/main" id="{897FDE43-56F6-4A43-A914-02FCBDE5730C}"/>
              </a:ext>
            </a:extLst>
          </p:cNvPr>
          <p:cNvSpPr>
            <a:spLocks xmlns:a="http://schemas.openxmlformats.org/drawingml/2006/main" noGrp="1"/>
          </p:cNvSpPr>
          <p:nvPr/>
        </p:nvSpPr>
        <p:spPr>
          <a:xfrm xmlns:a="http://schemas.openxmlformats.org/drawingml/2006/main">
            <a:off x="609600" y="93345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450" b="1">
                <a:solidFill>
                  <a:srgbClr val="1E3A6E"/>
                </a:solidFill>
                <a:latin typeface="Georgia"/>
                <a:ea typeface="Georgia"/>
                <a:cs typeface="Georgia"/>
              </a:defRPr>
            </a:pPr>
            <a:r>
              <a:rPr sz="3450" b="1">
                <a:solidFill>
                  <a:srgbClr val="1E3A6E"/>
                </a:solidFill>
                <a:latin typeface="Georgia"/>
                <a:ea typeface="Georgia"/>
                <a:cs typeface="Georgia"/>
              </a:rPr>
              <a:t>How many additional participants?</a:t>
            </a:r>
          </a:p>
        </p:txBody>
      </p:sp>
      <p:sp>
        <p:nvSpPr>
          <p:cNvPr id="4" name="">
            <a:extLst xmlns:a="http://schemas.openxmlformats.org/drawingml/2006/main">
              <a:ext uri="{FF2B5EF4-FFF2-40B4-BE49-F238E27FC236}">
                <a16:creationId xmlns:a16="http://schemas.microsoft.com/office/drawing/2014/main" id="{E5C418EB-DCD1-439D-8D9E-F8B7852573C1}"/>
              </a:ext>
            </a:extLst>
          </p:cNvPr>
          <p:cNvSpPr>
            <a:spLocks xmlns:a="http://schemas.openxmlformats.org/drawingml/2006/main" noGrp="1"/>
          </p:cNvSpPr>
          <p:nvPr/>
        </p:nvSpPr>
        <p:spPr>
          <a:xfrm xmlns:a="http://schemas.openxmlformats.org/drawingml/2006/main">
            <a:off x="609600" y="2105025"/>
            <a:ext cx="10972800" cy="1343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8400" b="1">
                <a:solidFill>
                  <a:srgbClr val="1E3A6E"/>
                </a:solidFill>
                <a:latin typeface="Georgia"/>
                <a:ea typeface="Georgia"/>
                <a:cs typeface="Georgia"/>
              </a:defRPr>
            </a:pPr>
            <a:r>
              <a:rPr sz="8400" b="1">
                <a:solidFill>
                  <a:srgbClr val="1E3A6E"/>
                </a:solidFill>
                <a:latin typeface="Georgia"/>
                <a:ea typeface="Georgia"/>
                <a:cs typeface="Georgia"/>
              </a:rPr>
              <a:t>9.95 million</a:t>
            </a:r>
          </a:p>
        </p:txBody>
      </p:sp>
      <p:sp>
        <p:nvSpPr>
          <p:cNvPr id="5" name="">
            <a:extLst xmlns:a="http://schemas.openxmlformats.org/drawingml/2006/main">
              <a:ext uri="{FF2B5EF4-FFF2-40B4-BE49-F238E27FC236}">
                <a16:creationId xmlns:a16="http://schemas.microsoft.com/office/drawing/2014/main" id="{8EF75604-B9E4-4E41-8F7A-E861620A9529}"/>
              </a:ext>
            </a:extLst>
          </p:cNvPr>
          <p:cNvSpPr>
            <a:spLocks xmlns:a="http://schemas.openxmlformats.org/drawingml/2006/main" noGrp="1"/>
          </p:cNvSpPr>
          <p:nvPr/>
        </p:nvSpPr>
        <p:spPr>
          <a:xfrm xmlns:a="http://schemas.openxmlformats.org/drawingml/2006/main">
            <a:off x="647700" y="3486150"/>
            <a:ext cx="106680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0">
                <a:solidFill>
                  <a:srgbClr val="202936"/>
                </a:solidFill>
                <a:latin typeface="Helvetica Neue"/>
                <a:ea typeface="Helvetica Neue"/>
                <a:cs typeface="Helvetica Neue"/>
              </a:defRPr>
            </a:pPr>
            <a:r>
              <a:rPr sz="2475" b="0">
                <a:solidFill>
                  <a:srgbClr val="202936"/>
                </a:solidFill>
                <a:latin typeface="Helvetica Neue"/>
                <a:ea typeface="Helvetica Neue"/>
                <a:cs typeface="Helvetica Neue"/>
              </a:rPr>
              <a:t>additional ballots in an illustrative scenario</a:t>
            </a:r>
          </a:p>
        </p:txBody>
      </p:sp>
      <p:sp>
        <p:nvSpPr>
          <p:cNvPr id="6" name="">
            <a:extLst xmlns:a="http://schemas.openxmlformats.org/drawingml/2006/main">
              <a:ext uri="{FF2B5EF4-FFF2-40B4-BE49-F238E27FC236}">
                <a16:creationId xmlns:a16="http://schemas.microsoft.com/office/drawing/2014/main" id="{BC68BEE9-AA41-4E43-970D-C6451BF64BB7}"/>
              </a:ext>
            </a:extLst>
          </p:cNvPr>
          <p:cNvSpPr>
            <a:spLocks xmlns:a="http://schemas.openxmlformats.org/drawingml/2006/main" noGrp="1"/>
          </p:cNvSpPr>
          <p:nvPr/>
        </p:nvSpPr>
        <p:spPr>
          <a:xfrm xmlns:a="http://schemas.openxmlformats.org/drawingml/2006/main">
            <a:off x="647700" y="4391025"/>
            <a:ext cx="10382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75" b="0">
                <a:solidFill>
                  <a:srgbClr val="566273"/>
                </a:solidFill>
                <a:latin typeface="Helvetica Neue"/>
                <a:ea typeface="Helvetica Neue"/>
                <a:cs typeface="Helvetica Neue"/>
              </a:defRPr>
            </a:pPr>
            <a:r>
              <a:rPr sz="2175" b="0">
                <a:solidFill>
                  <a:srgbClr val="566273"/>
                </a:solidFill>
                <a:latin typeface="Helvetica Neue"/>
                <a:ea typeface="Helvetica Neue"/>
                <a:cs typeface="Helvetica Neue"/>
              </a:rPr>
              <a:t>250 million eligible people</a:t>
            </a:r>
          </a:p>
          <a:p xmlns:a="http://schemas.openxmlformats.org/drawingml/2006/main">
            <a:pPr algn="l">
              <a:defRPr sz="2175" b="0">
                <a:solidFill>
                  <a:srgbClr val="566273"/>
                </a:solidFill>
                <a:latin typeface="Helvetica Neue"/>
                <a:ea typeface="Helvetica Neue"/>
                <a:cs typeface="Helvetica Neue"/>
              </a:defRPr>
            </a:pPr>
            <a:r>
              <a:rPr sz="2175" b="0">
                <a:solidFill>
                  <a:srgbClr val="566273"/>
                </a:solidFill>
                <a:latin typeface="Helvetica Neue"/>
                <a:ea typeface="Helvetica Neue"/>
                <a:cs typeface="Helvetica Neue"/>
              </a:rPr>
              <a:t>46.12% baseline and 50.10% target</a:t>
            </a:r>
          </a:p>
        </p:txBody>
      </p:sp>
      <p:sp>
        <p:nvSpPr>
          <p:cNvPr id="7" name="">
            <a:extLst xmlns:a="http://schemas.openxmlformats.org/drawingml/2006/main">
              <a:ext uri="{FF2B5EF4-FFF2-40B4-BE49-F238E27FC236}">
                <a16:creationId xmlns:a16="http://schemas.microsoft.com/office/drawing/2014/main" id="{DB219B9E-5725-4231-AB13-F63CA246DC67}"/>
              </a:ext>
            </a:extLst>
          </p:cNvPr>
          <p:cNvSpPr>
            <a:spLocks xmlns:a="http://schemas.openxmlformats.org/drawingml/2006/main" noGrp="1"/>
          </p:cNvSpPr>
          <p:nvPr/>
        </p:nvSpPr>
        <p:spPr>
          <a:xfrm xmlns:a="http://schemas.openxmlformats.org/drawingml/2006/main">
            <a:off x="647700" y="5543550"/>
            <a:ext cx="1066800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75" b="1">
                <a:solidFill>
                  <a:srgbClr val="1E3A6E"/>
                </a:solidFill>
                <a:latin typeface="Helvetica Neue"/>
                <a:ea typeface="Helvetica Neue"/>
                <a:cs typeface="Helvetica Neue"/>
              </a:defRPr>
            </a:pPr>
            <a:r>
              <a:rPr sz="2175" b="1">
                <a:solidFill>
                  <a:srgbClr val="1E3A6E"/>
                </a:solidFill>
                <a:latin typeface="Helvetica Neue"/>
                <a:ea typeface="Helvetica Neue"/>
                <a:cs typeface="Helvetica Neue"/>
              </a:rPr>
              <a:t>250m × 3.98 percentage points = 9.95m</a:t>
            </a:r>
          </a:p>
        </p:txBody>
      </p:sp>
      <p:sp>
        <p:nvSpPr>
          <p:cNvPr id="8" name="">
            <a:extLst xmlns:a="http://schemas.openxmlformats.org/drawingml/2006/main">
              <a:ext uri="{FF2B5EF4-FFF2-40B4-BE49-F238E27FC236}">
                <a16:creationId xmlns:a16="http://schemas.microsoft.com/office/drawing/2014/main" id="{F69B6323-5BDB-4BAA-96B1-9C88387FDDE3}"/>
              </a:ext>
            </a:extLst>
          </p:cNvPr>
          <p:cNvSpPr>
            <a:spLocks xmlns:a="http://schemas.openxmlformats.org/drawingml/2006/main" noGrp="1"/>
          </p:cNvSpPr>
          <p:nvPr/>
        </p:nvSpPr>
        <p:spPr>
          <a:xfrm xmlns:a="http://schemas.openxmlformats.org/drawingml/2006/main">
            <a:off x="609600" y="6257925"/>
            <a:ext cx="109728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00" b="0">
                <a:solidFill>
                  <a:srgbClr val="566273"/>
                </a:solidFill>
                <a:latin typeface="Helvetica Neue"/>
                <a:ea typeface="Helvetica Neue"/>
                <a:cs typeface="Helvetica Neue"/>
              </a:defRPr>
            </a:pPr>
            <a:r>
              <a:rPr sz="1200" b="0">
                <a:solidFill>
                  <a:srgbClr val="566273"/>
                </a:solidFill>
                <a:latin typeface="Helvetica Neue"/>
                <a:ea typeface="Helvetica Neue"/>
                <a:cs typeface="Helvetica Neue"/>
              </a:rPr>
              <a:t>Illustrative arithmetic, not a 2026 population estimate, turnout forecast, or estimate of this project’s effect.</a:t>
            </a:r>
          </a:p>
        </p:txBody>
      </p:sp>
    </p:spTree>
    <p:extLst>
      <p:ext uri="{BB962C8B-B14F-4D97-AF65-F5344CB8AC3E}">
        <p14:creationId xmlns:p14="http://schemas.microsoft.com/office/powerpoint/2010/main" val="1203924462"/>
      </p:ext>
    </p:extLst>
  </p:cSld>
</p:sld>
</file>

<file path=ppt/slides/slide6.xml><?xml version="1.0" encoding="utf-8"?>
<p:sld xmlns:p="http://schemas.openxmlformats.org/presentationml/2006/main">
  <p:cSld>
    <p:bg>
      <p:bgPr>
        <a:solidFill xmlns:a="http://schemas.openxmlformats.org/drawingml/2006/main">
          <a:srgbClr val="F7F7F5"/>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F5692E8-99BC-41DC-B45B-6B98E25A0E6E}"/>
              </a:ext>
            </a:extLst>
          </p:cNvPr>
          <p:cNvSpPr>
            <a:spLocks xmlns:a="http://schemas.openxmlformats.org/drawingml/2006/main" noGrp="1"/>
          </p:cNvSpPr>
          <p:nvPr/>
        </p:nvSpPr>
        <p:spPr>
          <a:xfrm xmlns:a="http://schemas.openxmlformats.org/drawingml/2006/main">
            <a:off x="609600" y="323850"/>
            <a:ext cx="3333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1E3A6E"/>
                </a:solidFill>
                <a:latin typeface="Helvetica Neue"/>
                <a:ea typeface="Helvetica Neue"/>
                <a:cs typeface="Helvetica Neue"/>
              </a:defRPr>
            </a:pPr>
            <a:r>
              <a:rPr sz="1350" b="1">
                <a:solidFill>
                  <a:srgbClr val="1E3A6E"/>
                </a:solidFill>
                <a:latin typeface="Helvetica Neue"/>
                <a:ea typeface="Helvetica Neue"/>
                <a:cs typeface="Helvetica Neue"/>
              </a:rPr>
              <a:t>ELECTION.ORG</a:t>
            </a:r>
          </a:p>
        </p:txBody>
      </p:sp>
      <p:sp>
        <p:nvSpPr>
          <p:cNvPr id="2" name="">
            <a:extLst xmlns:a="http://schemas.openxmlformats.org/drawingml/2006/main">
              <a:ext uri="{FF2B5EF4-FFF2-40B4-BE49-F238E27FC236}">
                <a16:creationId xmlns:a16="http://schemas.microsoft.com/office/drawing/2014/main" id="{7A9C9D9C-7C2B-45A2-B420-FC2523820CDA}"/>
              </a:ext>
            </a:extLst>
          </p:cNvPr>
          <p:cNvSpPr>
            <a:spLocks xmlns:a="http://schemas.openxmlformats.org/drawingml/2006/main" noGrp="1"/>
          </p:cNvSpPr>
          <p:nvPr/>
        </p:nvSpPr>
        <p:spPr>
          <a:xfrm xmlns:a="http://schemas.openxmlformats.org/drawingml/2006/main">
            <a:off x="11049000" y="323850"/>
            <a:ext cx="5334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350" b="0">
                <a:solidFill>
                  <a:srgbClr val="566273"/>
                </a:solidFill>
                <a:latin typeface="Helvetica Neue"/>
                <a:ea typeface="Helvetica Neue"/>
                <a:cs typeface="Helvetica Neue"/>
              </a:defRPr>
            </a:pPr>
            <a:r>
              <a:rPr sz="1350" b="0">
                <a:solidFill>
                  <a:srgbClr val="566273"/>
                </a:solidFill>
                <a:latin typeface="Helvetica Neue"/>
                <a:ea typeface="Helvetica Neue"/>
                <a:cs typeface="Helvetica Neue"/>
              </a:rPr>
              <a:t>06</a:t>
            </a:r>
          </a:p>
        </p:txBody>
      </p:sp>
      <p:sp>
        <p:nvSpPr>
          <p:cNvPr id="3" name="">
            <a:extLst xmlns:a="http://schemas.openxmlformats.org/drawingml/2006/main">
              <a:ext uri="{FF2B5EF4-FFF2-40B4-BE49-F238E27FC236}">
                <a16:creationId xmlns:a16="http://schemas.microsoft.com/office/drawing/2014/main" id="{F45FD911-E6C7-4142-8EB1-C749EF3011E8}"/>
              </a:ext>
            </a:extLst>
          </p:cNvPr>
          <p:cNvSpPr>
            <a:spLocks xmlns:a="http://schemas.openxmlformats.org/drawingml/2006/main" noGrp="1"/>
          </p:cNvSpPr>
          <p:nvPr/>
        </p:nvSpPr>
        <p:spPr>
          <a:xfrm xmlns:a="http://schemas.openxmlformats.org/drawingml/2006/main">
            <a:off x="609600" y="93345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450" b="1">
                <a:solidFill>
                  <a:srgbClr val="1E3A6E"/>
                </a:solidFill>
                <a:latin typeface="Georgia"/>
                <a:ea typeface="Georgia"/>
                <a:cs typeface="Georgia"/>
              </a:defRPr>
            </a:pPr>
            <a:r>
              <a:rPr sz="3450" b="1">
                <a:solidFill>
                  <a:srgbClr val="1E3A6E"/>
                </a:solidFill>
                <a:latin typeface="Georgia"/>
                <a:ea typeface="Georgia"/>
                <a:cs typeface="Georgia"/>
              </a:rPr>
              <a:t>Participation around the world</a:t>
            </a:r>
          </a:p>
        </p:txBody>
      </p:sp>
      <p:graphicFrame>
        <p:nvGraphicFramePr>
          <p:cNvPr id="10" name=""/>
          <p:cNvGraphicFramePr/>
          <p:nvPr/>
        </p:nvGraphicFramePr>
        <p:xfrm>
          <a:off xmlns:a="http://schemas.openxmlformats.org/drawingml/2006/main" x="609600" y="2143125"/>
          <a:ext xmlns:a="http://schemas.openxmlformats.org/drawingml/2006/main" cx="10972800" cy="3476625"/>
        </p:xfrm>
        <a:graphic xmlns:a="http://schemas.openxmlformats.org/drawingml/2006/main">
          <a:graphicData uri="http://schemas.openxmlformats.org/drawingml/2006/table">
            <a:tbl>
              <a:tblPr firstRow="0" bandRow="0"/>
              <a:tblGrid>
                <a:gridCol w="4953000"/>
                <a:gridCol w="1809750"/>
                <a:gridCol w="4210050"/>
              </a:tblGrid>
              <a:tr h="476250">
                <a:tc>
                  <a:txBody>
                    <a:bodyPr/>
                    <a:lstStyle/>
                    <a:p>
                      <a:r>
                        <a:rPr sz="1500" b="1">
                          <a:solidFill>
                            <a:srgbClr val="FFFFFF"/>
                          </a:solidFill>
                          <a:latin typeface="Helvetica Neue"/>
                          <a:ea typeface="Helvetica Neue"/>
                          <a:cs typeface="Helvetica Neue"/>
                        </a:rPr>
                        <a:t>National election</a:t>
                      </a:r>
                    </a:p>
                  </a:txBody>
                  <a:tcPr marL="152400" marR="152400" marT="114300" marB="95250" anchor="ctr">
                    <a:solidFill>
                      <a:srgbClr val="1E3A6E"/>
                    </a:solidFill>
                  </a:tcPr>
                </a:tc>
                <a:tc>
                  <a:txBody>
                    <a:bodyPr/>
                    <a:lstStyle/>
                    <a:p>
                      <a:r>
                        <a:rPr sz="1500" b="1">
                          <a:solidFill>
                            <a:srgbClr val="FFFFFF"/>
                          </a:solidFill>
                          <a:latin typeface="Helvetica Neue"/>
                          <a:ea typeface="Helvetica Neue"/>
                          <a:cs typeface="Helvetica Neue"/>
                        </a:rPr>
                        <a:t>Turnout</a:t>
                      </a:r>
                    </a:p>
                  </a:txBody>
                  <a:tcPr marL="152400" marR="152400" marT="114300" marB="95250" anchor="ctr">
                    <a:solidFill>
                      <a:srgbClr val="1E3A6E"/>
                    </a:solidFill>
                  </a:tcPr>
                </a:tc>
                <a:tc>
                  <a:txBody>
                    <a:bodyPr/>
                    <a:lstStyle/>
                    <a:p>
                      <a:r>
                        <a:rPr sz="1500" b="1">
                          <a:solidFill>
                            <a:srgbClr val="FFFFFF"/>
                          </a:solidFill>
                          <a:latin typeface="Helvetica Neue"/>
                          <a:ea typeface="Helvetica Neue"/>
                          <a:cs typeface="Helvetica Neue"/>
                        </a:rPr>
                        <a:t>Denominator</a:t>
                      </a:r>
                    </a:p>
                  </a:txBody>
                  <a:tcPr marL="152400" marR="152400" marT="114300" marB="95250" anchor="ctr">
                    <a:solidFill>
                      <a:srgbClr val="1E3A6E"/>
                    </a:solidFill>
                  </a:tcPr>
                </a:tc>
              </a:tr>
              <a:tr h="581025">
                <a:tc>
                  <a:txBody>
                    <a:bodyPr/>
                    <a:lstStyle/>
                    <a:p>
                      <a:r>
                        <a:rPr sz="1800" b="1">
                          <a:solidFill>
                            <a:srgbClr val="202936"/>
                          </a:solidFill>
                          <a:latin typeface="Helvetica Neue"/>
                          <a:ea typeface="Helvetica Neue"/>
                          <a:cs typeface="Helvetica Neue"/>
                        </a:rPr>
                        <a:t>Australia, 2025 House</a:t>
                      </a:r>
                    </a:p>
                  </a:txBody>
                  <a:tcPr marL="152400" marR="152400" marT="114300" marB="95250" anchor="ctr">
                    <a:solidFill>
                      <a:srgbClr val="F7F7F5"/>
                    </a:solidFill>
                  </a:tcPr>
                </a:tc>
                <a:tc>
                  <a:txBody>
                    <a:bodyPr/>
                    <a:lstStyle/>
                    <a:p>
                      <a:r>
                        <a:rPr sz="1800" b="0">
                          <a:solidFill>
                            <a:srgbClr val="202936"/>
                          </a:solidFill>
                          <a:latin typeface="Helvetica Neue"/>
                          <a:ea typeface="Helvetica Neue"/>
                          <a:cs typeface="Helvetica Neue"/>
                        </a:rPr>
                        <a:t>90.70%</a:t>
                      </a:r>
                    </a:p>
                  </a:txBody>
                  <a:tcPr marL="152400" marR="152400" marT="114300" marB="95250" anchor="ctr">
                    <a:solidFill>
                      <a:srgbClr val="F7F7F5"/>
                    </a:solidFill>
                  </a:tcPr>
                </a:tc>
                <a:tc>
                  <a:txBody>
                    <a:bodyPr/>
                    <a:lstStyle/>
                    <a:p>
                      <a:r>
                        <a:rPr sz="1800" b="0">
                          <a:solidFill>
                            <a:srgbClr val="202936"/>
                          </a:solidFill>
                          <a:latin typeface="Helvetica Neue"/>
                          <a:ea typeface="Helvetica Neue"/>
                          <a:cs typeface="Helvetica Neue"/>
                        </a:rPr>
                        <a:t>Enrolled voters</a:t>
                      </a:r>
                    </a:p>
                  </a:txBody>
                  <a:tcPr marL="152400" marR="152400" marT="114300" marB="95250" anchor="ctr">
                    <a:solidFill>
                      <a:srgbClr val="F7F7F5"/>
                    </a:solidFill>
                  </a:tcPr>
                </a:tc>
              </a:tr>
              <a:tr h="581025">
                <a:tc>
                  <a:txBody>
                    <a:bodyPr/>
                    <a:lstStyle/>
                    <a:p>
                      <a:r>
                        <a:rPr sz="1800" b="1">
                          <a:solidFill>
                            <a:srgbClr val="202936"/>
                          </a:solidFill>
                          <a:latin typeface="Helvetica Neue"/>
                          <a:ea typeface="Helvetica Neue"/>
                          <a:cs typeface="Helvetica Neue"/>
                        </a:rPr>
                        <a:t>Brazil, 2022 first round</a:t>
                      </a:r>
                    </a:p>
                  </a:txBody>
                  <a:tcPr marL="152400" marR="152400" marT="114300" marB="95250" anchor="ctr">
                    <a:solidFill>
                      <a:srgbClr val="F7F7F5"/>
                    </a:solidFill>
                  </a:tcPr>
                </a:tc>
                <a:tc>
                  <a:txBody>
                    <a:bodyPr/>
                    <a:lstStyle/>
                    <a:p>
                      <a:r>
                        <a:rPr sz="1800" b="0">
                          <a:solidFill>
                            <a:srgbClr val="202936"/>
                          </a:solidFill>
                          <a:latin typeface="Helvetica Neue"/>
                          <a:ea typeface="Helvetica Neue"/>
                          <a:cs typeface="Helvetica Neue"/>
                        </a:rPr>
                        <a:t>79.05%</a:t>
                      </a:r>
                    </a:p>
                  </a:txBody>
                  <a:tcPr marL="152400" marR="152400" marT="114300" marB="95250" anchor="ctr">
                    <a:solidFill>
                      <a:srgbClr val="F7F7F5"/>
                    </a:solidFill>
                  </a:tcPr>
                </a:tc>
                <a:tc>
                  <a:txBody>
                    <a:bodyPr/>
                    <a:lstStyle/>
                    <a:p>
                      <a:r>
                        <a:rPr sz="1800" b="0">
                          <a:solidFill>
                            <a:srgbClr val="202936"/>
                          </a:solidFill>
                          <a:latin typeface="Helvetica Neue"/>
                          <a:ea typeface="Helvetica Neue"/>
                          <a:cs typeface="Helvetica Neue"/>
                        </a:rPr>
                        <a:t>Registered electorate</a:t>
                      </a:r>
                    </a:p>
                  </a:txBody>
                  <a:tcPr marL="152400" marR="152400" marT="114300" marB="95250" anchor="ctr">
                    <a:solidFill>
                      <a:srgbClr val="F7F7F5"/>
                    </a:solidFill>
                  </a:tcPr>
                </a:tc>
              </a:tr>
              <a:tr h="581025">
                <a:tc>
                  <a:txBody>
                    <a:bodyPr/>
                    <a:lstStyle/>
                    <a:p>
                      <a:r>
                        <a:rPr sz="1800" b="1">
                          <a:solidFill>
                            <a:srgbClr val="202936"/>
                          </a:solidFill>
                          <a:latin typeface="Helvetica Neue"/>
                          <a:ea typeface="Helvetica Neue"/>
                          <a:cs typeface="Helvetica Neue"/>
                        </a:rPr>
                        <a:t>Germany, 2025 Bundestag</a:t>
                      </a:r>
                    </a:p>
                  </a:txBody>
                  <a:tcPr marL="152400" marR="152400" marT="114300" marB="95250" anchor="ctr">
                    <a:solidFill>
                      <a:srgbClr val="F7F7F5"/>
                    </a:solidFill>
                  </a:tcPr>
                </a:tc>
                <a:tc>
                  <a:txBody>
                    <a:bodyPr/>
                    <a:lstStyle/>
                    <a:p>
                      <a:r>
                        <a:rPr sz="1800" b="0">
                          <a:solidFill>
                            <a:srgbClr val="202936"/>
                          </a:solidFill>
                          <a:latin typeface="Helvetica Neue"/>
                          <a:ea typeface="Helvetica Neue"/>
                          <a:cs typeface="Helvetica Neue"/>
                        </a:rPr>
                        <a:t>82.5%</a:t>
                      </a:r>
                    </a:p>
                  </a:txBody>
                  <a:tcPr marL="152400" marR="152400" marT="114300" marB="95250" anchor="ctr">
                    <a:solidFill>
                      <a:srgbClr val="F7F7F5"/>
                    </a:solidFill>
                  </a:tcPr>
                </a:tc>
                <a:tc>
                  <a:txBody>
                    <a:bodyPr/>
                    <a:lstStyle/>
                    <a:p>
                      <a:r>
                        <a:rPr sz="1800" b="0">
                          <a:solidFill>
                            <a:srgbClr val="202936"/>
                          </a:solidFill>
                          <a:latin typeface="Helvetica Neue"/>
                          <a:ea typeface="Helvetica Neue"/>
                          <a:cs typeface="Helvetica Neue"/>
                        </a:rPr>
                        <a:t>Persons entitled to vote</a:t>
                      </a:r>
                    </a:p>
                  </a:txBody>
                  <a:tcPr marL="152400" marR="152400" marT="114300" marB="95250" anchor="ctr">
                    <a:solidFill>
                      <a:srgbClr val="F7F7F5"/>
                    </a:solidFill>
                  </a:tcPr>
                </a:tc>
              </a:tr>
              <a:tr h="581025">
                <a:tc>
                  <a:txBody>
                    <a:bodyPr/>
                    <a:lstStyle/>
                    <a:p>
                      <a:r>
                        <a:rPr sz="1800" b="1">
                          <a:solidFill>
                            <a:srgbClr val="202936"/>
                          </a:solidFill>
                          <a:latin typeface="Helvetica Neue"/>
                          <a:ea typeface="Helvetica Neue"/>
                          <a:cs typeface="Helvetica Neue"/>
                        </a:rPr>
                        <a:t>India, 2024 Lok Sabha</a:t>
                      </a:r>
                    </a:p>
                  </a:txBody>
                  <a:tcPr marL="152400" marR="152400" marT="114300" marB="95250" anchor="ctr">
                    <a:solidFill>
                      <a:srgbClr val="F7F7F5"/>
                    </a:solidFill>
                  </a:tcPr>
                </a:tc>
                <a:tc>
                  <a:txBody>
                    <a:bodyPr/>
                    <a:lstStyle/>
                    <a:p>
                      <a:r>
                        <a:rPr sz="1800" b="0">
                          <a:solidFill>
                            <a:srgbClr val="202936"/>
                          </a:solidFill>
                          <a:latin typeface="Helvetica Neue"/>
                          <a:ea typeface="Helvetica Neue"/>
                          <a:cs typeface="Helvetica Neue"/>
                        </a:rPr>
                        <a:t>66.10%</a:t>
                      </a:r>
                    </a:p>
                  </a:txBody>
                  <a:tcPr marL="152400" marR="152400" marT="114300" marB="95250" anchor="ctr">
                    <a:solidFill>
                      <a:srgbClr val="F7F7F5"/>
                    </a:solidFill>
                  </a:tcPr>
                </a:tc>
                <a:tc>
                  <a:txBody>
                    <a:bodyPr/>
                    <a:lstStyle/>
                    <a:p>
                      <a:r>
                        <a:rPr sz="1800" b="0">
                          <a:solidFill>
                            <a:srgbClr val="202936"/>
                          </a:solidFill>
                          <a:latin typeface="Helvetica Neue"/>
                          <a:ea typeface="Helvetica Neue"/>
                          <a:cs typeface="Helvetica Neue"/>
                        </a:rPr>
                        <a:t>Registered electorate¹</a:t>
                      </a:r>
                    </a:p>
                  </a:txBody>
                  <a:tcPr marL="152400" marR="152400" marT="114300" marB="95250" anchor="ctr">
                    <a:solidFill>
                      <a:srgbClr val="F7F7F5"/>
                    </a:solidFill>
                  </a:tcPr>
                </a:tc>
              </a:tr>
              <a:tr h="581025">
                <a:tc>
                  <a:txBody>
                    <a:bodyPr/>
                    <a:lstStyle/>
                    <a:p>
                      <a:r>
                        <a:rPr sz="1800" b="1">
                          <a:solidFill>
                            <a:srgbClr val="202936"/>
                          </a:solidFill>
                          <a:latin typeface="Helvetica Neue"/>
                          <a:ea typeface="Helvetica Neue"/>
                          <a:cs typeface="Helvetica Neue"/>
                        </a:rPr>
                        <a:t>New Zealand, 2023 general</a:t>
                      </a:r>
                    </a:p>
                  </a:txBody>
                  <a:tcPr marL="152400" marR="152400" marT="114300" marB="95250" anchor="ctr">
                    <a:solidFill>
                      <a:srgbClr val="F7F7F5"/>
                    </a:solidFill>
                  </a:tcPr>
                </a:tc>
                <a:tc>
                  <a:txBody>
                    <a:bodyPr/>
                    <a:lstStyle/>
                    <a:p>
                      <a:r>
                        <a:rPr sz="1800" b="0">
                          <a:solidFill>
                            <a:srgbClr val="202936"/>
                          </a:solidFill>
                          <a:latin typeface="Helvetica Neue"/>
                          <a:ea typeface="Helvetica Neue"/>
                          <a:cs typeface="Helvetica Neue"/>
                        </a:rPr>
                        <a:t>78.20%</a:t>
                      </a:r>
                    </a:p>
                  </a:txBody>
                  <a:tcPr marL="152400" marR="152400" marT="114300" marB="95250" anchor="ctr">
                    <a:solidFill>
                      <a:srgbClr val="F7F7F5"/>
                    </a:solidFill>
                  </a:tcPr>
                </a:tc>
                <a:tc>
                  <a:txBody>
                    <a:bodyPr/>
                    <a:lstStyle/>
                    <a:p>
                      <a:r>
                        <a:rPr sz="1800" b="0">
                          <a:solidFill>
                            <a:srgbClr val="202936"/>
                          </a:solidFill>
                          <a:latin typeface="Helvetica Neue"/>
                          <a:ea typeface="Helvetica Neue"/>
                          <a:cs typeface="Helvetica Neue"/>
                        </a:rPr>
                        <a:t>Electors on master roll</a:t>
                      </a:r>
                    </a:p>
                  </a:txBody>
                  <a:tcPr marL="152400" marR="152400" marT="114300" marB="95250" anchor="ctr">
                    <a:solidFill>
                      <a:srgbClr val="F7F7F5"/>
                    </a:solidFill>
                  </a:tcPr>
                </a:tc>
              </a:tr>
            </a:tbl>
          </a:graphicData>
        </a:graphic>
      </p:graphicFrame>
      <p:sp>
        <p:nvSpPr>
          <p:cNvPr id="5" name="">
            <a:extLst xmlns:a="http://schemas.openxmlformats.org/drawingml/2006/main">
              <a:ext uri="{FF2B5EF4-FFF2-40B4-BE49-F238E27FC236}">
                <a16:creationId xmlns:a16="http://schemas.microsoft.com/office/drawing/2014/main" id="{5B9B419E-6104-42D5-A4F9-413020F9CE7A}"/>
              </a:ext>
            </a:extLst>
          </p:cNvPr>
          <p:cNvSpPr>
            <a:spLocks xmlns:a="http://schemas.openxmlformats.org/drawingml/2006/main" noGrp="1"/>
          </p:cNvSpPr>
          <p:nvPr/>
        </p:nvSpPr>
        <p:spPr>
          <a:xfrm xmlns:a="http://schemas.openxmlformats.org/drawingml/2006/main">
            <a:off x="609600" y="6257925"/>
            <a:ext cx="109728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00" b="0">
                <a:solidFill>
                  <a:srgbClr val="566273"/>
                </a:solidFill>
                <a:latin typeface="Helvetica Neue"/>
                <a:ea typeface="Helvetica Neue"/>
                <a:cs typeface="Helvetica Neue"/>
              </a:defRPr>
            </a:pPr>
            <a:r>
              <a:rPr sz="1200" b="0">
                <a:solidFill>
                  <a:srgbClr val="566273"/>
                </a:solidFill>
                <a:latin typeface="Helvetica Neue"/>
                <a:ea typeface="Helvetica Neue"/>
                <a:cs typeface="Helvetica Neue"/>
              </a:rPr>
              <a:t>Selected completed elections, alphabetically. No global average or midterm ranking. Sources: AEC, TSE, Federal Returning Officer, ECI, NZ Electoral Commission.</a:t>
            </a:r>
          </a:p>
        </p:txBody>
      </p:sp>
      <p:sp>
        <p:nvSpPr>
          <p:cNvPr id="6" name="">
            <a:extLst xmlns:a="http://schemas.openxmlformats.org/drawingml/2006/main">
              <a:ext uri="{FF2B5EF4-FFF2-40B4-BE49-F238E27FC236}">
                <a16:creationId xmlns:a16="http://schemas.microsoft.com/office/drawing/2014/main" id="{5D513BB3-CDE8-4459-9CC9-68F472921117}"/>
              </a:ext>
            </a:extLst>
          </p:cNvPr>
          <p:cNvSpPr>
            <a:spLocks xmlns:a="http://schemas.openxmlformats.org/drawingml/2006/main" noGrp="1"/>
          </p:cNvSpPr>
          <p:nvPr/>
        </p:nvSpPr>
        <p:spPr>
          <a:xfrm xmlns:a="http://schemas.openxmlformats.org/drawingml/2006/main">
            <a:off x="609600" y="5762625"/>
            <a:ext cx="109728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0">
                <a:solidFill>
                  <a:srgbClr val="566273"/>
                </a:solidFill>
                <a:latin typeface="Helvetica Neue"/>
                <a:ea typeface="Helvetica Neue"/>
                <a:cs typeface="Helvetica Neue"/>
              </a:defRPr>
            </a:pPr>
            <a:r>
              <a:rPr sz="1350" b="0">
                <a:solidFill>
                  <a:srgbClr val="566273"/>
                </a:solidFill>
                <a:latin typeface="Helvetica Neue"/>
                <a:ea typeface="Helvetica Neue"/>
                <a:cs typeface="Helvetica Neue"/>
              </a:rPr>
              <a:t>¹ India includes postal ballots and excludes uncontested Surat. Australia and Brazil have compulsory voting with exceptions.</a:t>
            </a:r>
          </a:p>
        </p:txBody>
      </p:sp>
    </p:spTree>
    <p:extLst>
      <p:ext uri="{BB962C8B-B14F-4D97-AF65-F5344CB8AC3E}">
        <p14:creationId xmlns:p14="http://schemas.microsoft.com/office/powerpoint/2010/main" val="251287744"/>
      </p:ext>
    </p:extLst>
  </p:cSld>
</p:sld>
</file>

<file path=ppt/slides/slide7.xml><?xml version="1.0" encoding="utf-8"?>
<p:sld xmlns:p="http://schemas.openxmlformats.org/presentationml/2006/main">
  <p:cSld>
    <p:bg>
      <p:bgPr>
        <a:solidFill xmlns:a="http://schemas.openxmlformats.org/drawingml/2006/main">
          <a:srgbClr val="122344"/>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18D44B0C-45FF-4DF4-BD34-E8B1EEADB152}"/>
              </a:ext>
            </a:extLst>
          </p:cNvPr>
          <p:cNvSpPr>
            <a:spLocks xmlns:a="http://schemas.openxmlformats.org/drawingml/2006/main" noGrp="1"/>
          </p:cNvSpPr>
          <p:nvPr/>
        </p:nvSpPr>
        <p:spPr>
          <a:xfrm xmlns:a="http://schemas.openxmlformats.org/drawingml/2006/main">
            <a:off x="609600" y="323850"/>
            <a:ext cx="3333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FFFFFF"/>
                </a:solidFill>
                <a:latin typeface="Helvetica Neue"/>
                <a:ea typeface="Helvetica Neue"/>
                <a:cs typeface="Helvetica Neue"/>
              </a:defRPr>
            </a:pPr>
            <a:r>
              <a:rPr sz="1350" b="1">
                <a:solidFill>
                  <a:srgbClr val="FFFFFF"/>
                </a:solidFill>
                <a:latin typeface="Helvetica Neue"/>
                <a:ea typeface="Helvetica Neue"/>
                <a:cs typeface="Helvetica Neue"/>
              </a:rPr>
              <a:t>ELECTION.ORG</a:t>
            </a:r>
          </a:p>
        </p:txBody>
      </p:sp>
      <p:sp>
        <p:nvSpPr>
          <p:cNvPr id="2" name="">
            <a:extLst xmlns:a="http://schemas.openxmlformats.org/drawingml/2006/main">
              <a:ext uri="{FF2B5EF4-FFF2-40B4-BE49-F238E27FC236}">
                <a16:creationId xmlns:a16="http://schemas.microsoft.com/office/drawing/2014/main" id="{F1D4DBCB-832A-4D83-B9AB-5426D2238137}"/>
              </a:ext>
            </a:extLst>
          </p:cNvPr>
          <p:cNvSpPr>
            <a:spLocks xmlns:a="http://schemas.openxmlformats.org/drawingml/2006/main" noGrp="1"/>
          </p:cNvSpPr>
          <p:nvPr/>
        </p:nvSpPr>
        <p:spPr>
          <a:xfrm xmlns:a="http://schemas.openxmlformats.org/drawingml/2006/main">
            <a:off x="11049000" y="323850"/>
            <a:ext cx="5334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350" b="0">
                <a:solidFill>
                  <a:srgbClr val="FFB6B9"/>
                </a:solidFill>
                <a:latin typeface="Helvetica Neue"/>
                <a:ea typeface="Helvetica Neue"/>
                <a:cs typeface="Helvetica Neue"/>
              </a:defRPr>
            </a:pPr>
            <a:r>
              <a:rPr sz="1350" b="0">
                <a:solidFill>
                  <a:srgbClr val="FFB6B9"/>
                </a:solidFill>
                <a:latin typeface="Helvetica Neue"/>
                <a:ea typeface="Helvetica Neue"/>
                <a:cs typeface="Helvetica Neue"/>
              </a:rPr>
              <a:t>07</a:t>
            </a:r>
          </a:p>
        </p:txBody>
      </p:sp>
      <p:sp>
        <p:nvSpPr>
          <p:cNvPr id="3" name="">
            <a:extLst xmlns:a="http://schemas.openxmlformats.org/drawingml/2006/main">
              <a:ext uri="{FF2B5EF4-FFF2-40B4-BE49-F238E27FC236}">
                <a16:creationId xmlns:a16="http://schemas.microsoft.com/office/drawing/2014/main" id="{9A23E280-C745-410D-97F3-D126DF957646}"/>
              </a:ext>
            </a:extLst>
          </p:cNvPr>
          <p:cNvSpPr>
            <a:spLocks xmlns:a="http://schemas.openxmlformats.org/drawingml/2006/main" noGrp="1"/>
          </p:cNvSpPr>
          <p:nvPr/>
        </p:nvSpPr>
        <p:spPr>
          <a:xfrm xmlns:a="http://schemas.openxmlformats.org/drawingml/2006/main">
            <a:off x="609600" y="93345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450" b="1">
                <a:solidFill>
                  <a:srgbClr val="FFFFFF"/>
                </a:solidFill>
                <a:latin typeface="Georgia"/>
                <a:ea typeface="Georgia"/>
                <a:cs typeface="Georgia"/>
              </a:defRPr>
            </a:pPr>
            <a:r>
              <a:rPr sz="3450" b="1">
                <a:solidFill>
                  <a:srgbClr val="FFFFFF"/>
                </a:solidFill>
                <a:latin typeface="Georgia"/>
                <a:ea typeface="Georgia"/>
                <a:cs typeface="Georgia"/>
              </a:rPr>
              <a:t>Proposal status</a:t>
            </a:r>
          </a:p>
        </p:txBody>
      </p:sp>
      <p:sp>
        <p:nvSpPr>
          <p:cNvPr id="4" name="">
            <a:extLst xmlns:a="http://schemas.openxmlformats.org/drawingml/2006/main">
              <a:ext uri="{FF2B5EF4-FFF2-40B4-BE49-F238E27FC236}">
                <a16:creationId xmlns:a16="http://schemas.microsoft.com/office/drawing/2014/main" id="{F8412630-1F0F-4BFA-AF21-300BA43856C8}"/>
              </a:ext>
            </a:extLst>
          </p:cNvPr>
          <p:cNvSpPr>
            <a:spLocks xmlns:a="http://schemas.openxmlformats.org/drawingml/2006/main" noGrp="1"/>
          </p:cNvSpPr>
          <p:nvPr/>
        </p:nvSpPr>
        <p:spPr>
          <a:xfrm xmlns:a="http://schemas.openxmlformats.org/drawingml/2006/main">
            <a:off x="609600" y="2152650"/>
            <a:ext cx="57150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1">
                <a:solidFill>
                  <a:srgbClr val="FFFFFF"/>
                </a:solidFill>
                <a:latin typeface="Georgia"/>
                <a:ea typeface="Georgia"/>
                <a:cs typeface="Georgia"/>
              </a:defRPr>
            </a:pPr>
            <a:r>
              <a:rPr sz="2475" b="1">
                <a:solidFill>
                  <a:srgbClr val="FFFFFF"/>
                </a:solidFill>
                <a:latin typeface="Georgia"/>
                <a:ea typeface="Georgia"/>
                <a:cs typeface="Georgia"/>
              </a:rPr>
              <a:t>Music and livestream format</a:t>
            </a:r>
          </a:p>
        </p:txBody>
      </p:sp>
      <p:sp>
        <p:nvSpPr>
          <p:cNvPr id="5" name="">
            <a:extLst xmlns:a="http://schemas.openxmlformats.org/drawingml/2006/main">
              <a:ext uri="{FF2B5EF4-FFF2-40B4-BE49-F238E27FC236}">
                <a16:creationId xmlns:a16="http://schemas.microsoft.com/office/drawing/2014/main" id="{7CA0CB2E-6A8A-446A-8123-03891303401C}"/>
              </a:ext>
            </a:extLst>
          </p:cNvPr>
          <p:cNvSpPr>
            <a:spLocks xmlns:a="http://schemas.openxmlformats.org/drawingml/2006/main" noGrp="1"/>
          </p:cNvSpPr>
          <p:nvPr/>
        </p:nvSpPr>
        <p:spPr>
          <a:xfrm xmlns:a="http://schemas.openxmlformats.org/drawingml/2006/main">
            <a:off x="609600" y="2952750"/>
            <a:ext cx="62865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DFE5EC"/>
                </a:solidFill>
                <a:latin typeface="Helvetica Neue"/>
                <a:ea typeface="Helvetica Neue"/>
                <a:cs typeface="Helvetica Neue"/>
              </a:defRPr>
            </a:pPr>
            <a:r>
              <a:rPr sz="2100" b="0">
                <a:solidFill>
                  <a:srgbClr val="DFE5EC"/>
                </a:solidFill>
                <a:latin typeface="Helvetica Neue"/>
                <a:ea typeface="Helvetica Neue"/>
                <a:cs typeface="Helvetica Neue"/>
              </a:rPr>
              <a:t>The concept pairs performances with neutral election information. Artists, venues and dates remain unconfirmed.</a:t>
            </a:r>
          </a:p>
        </p:txBody>
      </p:sp>
      <p:sp>
        <p:nvSpPr>
          <p:cNvPr id="6" name="">
            <a:extLst xmlns:a="http://schemas.openxmlformats.org/drawingml/2006/main">
              <a:ext uri="{FF2B5EF4-FFF2-40B4-BE49-F238E27FC236}">
                <a16:creationId xmlns:a16="http://schemas.microsoft.com/office/drawing/2014/main" id="{5F76FCC9-B753-4CD4-8214-DE82272984F2}"/>
              </a:ext>
            </a:extLst>
          </p:cNvPr>
          <p:cNvSpPr>
            <a:spLocks xmlns:a="http://schemas.openxmlformats.org/drawingml/2006/main" noGrp="1"/>
          </p:cNvSpPr>
          <p:nvPr/>
        </p:nvSpPr>
        <p:spPr>
          <a:xfrm xmlns:a="http://schemas.openxmlformats.org/drawingml/2006/main">
            <a:off x="7715250" y="2171700"/>
            <a:ext cx="37147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75" b="1">
                <a:solidFill>
                  <a:srgbClr val="FFFFFF"/>
                </a:solidFill>
                <a:latin typeface="Helvetica Neue"/>
                <a:ea typeface="Helvetica Neue"/>
                <a:cs typeface="Helvetica Neue"/>
              </a:defRPr>
            </a:pPr>
            <a:r>
              <a:rPr sz="2175" b="1">
                <a:solidFill>
                  <a:srgbClr val="FFFFFF"/>
                </a:solidFill>
                <a:latin typeface="Helvetica Neue"/>
                <a:ea typeface="Helvetica Neue"/>
                <a:cs typeface="Helvetica Neue"/>
              </a:rPr>
              <a:t>Public information</a:t>
            </a:r>
          </a:p>
        </p:txBody>
      </p:sp>
      <p:sp>
        <p:nvSpPr>
          <p:cNvPr id="7" name="">
            <a:extLst xmlns:a="http://schemas.openxmlformats.org/drawingml/2006/main">
              <a:ext uri="{FF2B5EF4-FFF2-40B4-BE49-F238E27FC236}">
                <a16:creationId xmlns:a16="http://schemas.microsoft.com/office/drawing/2014/main" id="{5B2A3F3C-5C17-4301-A11A-1C73D924D7C3}"/>
              </a:ext>
            </a:extLst>
          </p:cNvPr>
          <p:cNvSpPr>
            <a:spLocks xmlns:a="http://schemas.openxmlformats.org/drawingml/2006/main" noGrp="1"/>
          </p:cNvSpPr>
          <p:nvPr/>
        </p:nvSpPr>
        <p:spPr>
          <a:xfrm xmlns:a="http://schemas.openxmlformats.org/drawingml/2006/main">
            <a:off x="7715250" y="2857500"/>
            <a:ext cx="3714750" cy="1276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50" b="0">
                <a:solidFill>
                  <a:srgbClr val="DFE5EC"/>
                </a:solidFill>
                <a:latin typeface="Helvetica Neue"/>
                <a:ea typeface="Helvetica Neue"/>
                <a:cs typeface="Helvetica Neue"/>
              </a:defRPr>
            </a:pPr>
            <a:r>
              <a:rPr sz="1950" b="0">
                <a:solidFill>
                  <a:srgbClr val="DFE5EC"/>
                </a:solidFill>
                <a:latin typeface="Helvetica Neue"/>
                <a:ea typeface="Helvetica Neue"/>
                <a:cs typeface="Helvetica Neue"/>
              </a:rPr>
              <a:t>Sources, methods and the illustrative turnout calculator live at the project page.</a:t>
            </a:r>
          </a:p>
        </p:txBody>
      </p:sp>
      <p:sp>
        <p:nvSpPr>
          <p:cNvPr id="8" name="">
            <a:extLst xmlns:a="http://schemas.openxmlformats.org/drawingml/2006/main">
              <a:ext uri="{FF2B5EF4-FFF2-40B4-BE49-F238E27FC236}">
                <a16:creationId xmlns:a16="http://schemas.microsoft.com/office/drawing/2014/main" id="{9770CCE2-DD2F-4252-870D-9A1BA8979BDB}"/>
              </a:ext>
            </a:extLst>
          </p:cNvPr>
          <p:cNvSpPr>
            <a:spLocks xmlns:a="http://schemas.openxmlformats.org/drawingml/2006/main" noGrp="1"/>
          </p:cNvSpPr>
          <p:nvPr/>
        </p:nvSpPr>
        <p:spPr>
          <a:xfrm xmlns:a="http://schemas.openxmlformats.org/drawingml/2006/main">
            <a:off x="609600" y="5038725"/>
            <a:ext cx="108585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00" b="1">
                <a:solidFill>
                  <a:srgbClr val="FFFFFF"/>
                </a:solidFill>
                <a:latin typeface="Georgia"/>
                <a:ea typeface="Georgia"/>
                <a:cs typeface="Georgia"/>
              </a:defRPr>
            </a:pPr>
            <a:r>
              <a:rPr sz="3300" b="1">
                <a:solidFill>
                  <a:srgbClr val="FFFFFF"/>
                </a:solidFill>
                <a:latin typeface="Georgia"/>
                <a:ea typeface="Georgia"/>
                <a:cs typeface="Georgia"/>
              </a:rPr>
              <a:t>election.org/set-the-record</a:t>
            </a:r>
          </a:p>
        </p:txBody>
      </p:sp>
      <p:sp>
        <p:nvSpPr>
          <p:cNvPr id="9" name="">
            <a:extLst xmlns:a="http://schemas.openxmlformats.org/drawingml/2006/main">
              <a:ext uri="{FF2B5EF4-FFF2-40B4-BE49-F238E27FC236}">
                <a16:creationId xmlns:a16="http://schemas.microsoft.com/office/drawing/2014/main" id="{CB5BCC32-7BD3-4434-A74C-313E25FA2A16}"/>
              </a:ext>
            </a:extLst>
          </p:cNvPr>
          <p:cNvSpPr>
            <a:spLocks xmlns:a="http://schemas.openxmlformats.org/drawingml/2006/main" noGrp="1"/>
          </p:cNvSpPr>
          <p:nvPr/>
        </p:nvSpPr>
        <p:spPr>
          <a:xfrm xmlns:a="http://schemas.openxmlformats.org/drawingml/2006/main">
            <a:off x="609600" y="5791200"/>
            <a:ext cx="10858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50" b="0">
                <a:solidFill>
                  <a:srgbClr val="FFB6B9"/>
                </a:solidFill>
                <a:latin typeface="Helvetica Neue"/>
                <a:ea typeface="Helvetica Neue"/>
                <a:cs typeface="Helvetica Neue"/>
              </a:defRPr>
            </a:pPr>
            <a:r>
              <a:rPr sz="1950" b="0">
                <a:solidFill>
                  <a:srgbClr val="FFB6B9"/>
                </a:solidFill>
                <a:latin typeface="Helvetica Neue"/>
                <a:ea typeface="Helvetica Neue"/>
                <a:cs typeface="Helvetica Neue"/>
              </a:rPr>
              <a:t>Project inquiries: jack@election.org</a:t>
            </a:r>
          </a:p>
        </p:txBody>
      </p:sp>
    </p:spTree>
    <p:extLst>
      <p:ext uri="{BB962C8B-B14F-4D97-AF65-F5344CB8AC3E}">
        <p14:creationId xmlns:p14="http://schemas.microsoft.com/office/powerpoint/2010/main" val="97442147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2026-09-17T07:03:19.4770000Z</dcterms:created>
  <dcterms:modified xsi:type="dcterms:W3CDTF">2026-09-17T07:03:19.4770000Z</dcterms:modified>
</coreProperties>
</file>